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Override PartName="/ppt/charts/chart8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42" r:id="rId2"/>
    <p:sldId id="310" r:id="rId3"/>
    <p:sldId id="326" r:id="rId4"/>
    <p:sldId id="329" r:id="rId5"/>
    <p:sldId id="330" r:id="rId6"/>
    <p:sldId id="331" r:id="rId7"/>
    <p:sldId id="332" r:id="rId8"/>
    <p:sldId id="333" r:id="rId9"/>
    <p:sldId id="334" r:id="rId10"/>
    <p:sldId id="335" r:id="rId11"/>
    <p:sldId id="341" r:id="rId12"/>
    <p:sldId id="34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1502"/>
    <a:srgbClr val="FF9933"/>
    <a:srgbClr val="CC6600"/>
    <a:srgbClr val="502604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81" autoAdjust="0"/>
    <p:restoredTop sz="99767" autoAdjust="0"/>
  </p:normalViewPr>
  <p:slideViewPr>
    <p:cSldViewPr>
      <p:cViewPr varScale="1">
        <p:scale>
          <a:sx n="116" d="100"/>
          <a:sy n="116" d="100"/>
        </p:scale>
        <p:origin x="173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1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YandexDisk\&#1055;&#1088;&#1077;&#1079;&#1077;&#1085;&#1090;&#1072;&#1094;&#1080;&#1080;\&#1055;&#1088;&#1086;&#1077;&#1082;&#1090;%202023\&#1057;&#1083;&#1072;&#1081;&#1076;&#1099;202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YandexDisk\&#1055;&#1088;&#1077;&#1079;&#1077;&#1085;&#1090;&#1072;&#1094;&#1080;&#1080;\&#1055;&#1088;&#1086;&#1077;&#1082;&#1090;%202023\&#1057;&#1083;&#1072;&#1081;&#1076;&#1099;2023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5;&#1088;&#1077;&#1079;&#1077;&#1085;&#1090;&#1072;&#1094;&#1080;&#1080;\&#1057;&#1083;&#1072;&#1081;&#1076;&#1099;2023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5;&#1088;&#1077;&#1079;&#1077;&#1085;&#1090;&#1072;&#1094;&#1080;&#1080;\&#1057;&#1083;&#1072;&#1081;&#1076;&#1099;2023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5;&#1088;&#1077;&#1079;&#1077;&#1085;&#1090;&#1072;&#1094;&#1080;&#1080;\&#1057;&#1083;&#1072;&#1081;&#1076;&#1099;2023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5;&#1088;&#1077;&#1079;&#1077;&#1085;&#1090;&#1072;&#1094;&#1080;&#1080;\&#1057;&#1083;&#1072;&#1081;&#1076;&#1099;2023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5;&#1088;&#1077;&#1079;&#1077;&#1085;&#1090;&#1072;&#1094;&#1080;&#1080;\&#1057;&#1083;&#1072;&#1081;&#1076;&#1099;2023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5;&#1088;&#1077;&#1079;&#1077;&#1085;&#1090;&#1072;&#1094;&#1080;&#1080;\&#1057;&#1083;&#1072;&#1081;&#1076;&#1099;202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9203957197657987"/>
          <c:h val="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Слайд1!$A$14</c:f>
              <c:strCache>
                <c:ptCount val="1"/>
                <c:pt idx="0">
                  <c:v>ДОХОДЫ - всего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1.5372922134733158E-3"/>
                  <c:y val="0.364936665525504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1571522309711284E-3"/>
                  <c:y val="0.294362987235291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0.2944530364224397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384119851264879E-3"/>
                  <c:y val="0.29445303642243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3888888888888889E-3"/>
                  <c:y val="0.24464126766762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Слайд1!$B$13:$F$13</c:f>
              <c:strCache>
                <c:ptCount val="5"/>
                <c:pt idx="0">
                  <c:v>2022 год - первоначальный</c:v>
                </c:pt>
                <c:pt idx="1">
                  <c:v>2022 год - уточненный</c:v>
                </c:pt>
                <c:pt idx="2">
                  <c:v>2023 год </c:v>
                </c:pt>
                <c:pt idx="3">
                  <c:v>2024 год </c:v>
                </c:pt>
                <c:pt idx="4">
                  <c:v>2025 год </c:v>
                </c:pt>
              </c:strCache>
            </c:strRef>
          </c:cat>
          <c:val>
            <c:numRef>
              <c:f>Слайд1!$B$14:$F$14</c:f>
              <c:numCache>
                <c:formatCode>#,##0.0</c:formatCode>
                <c:ptCount val="5"/>
                <c:pt idx="0">
                  <c:v>8236.1</c:v>
                </c:pt>
                <c:pt idx="1">
                  <c:v>8849.5</c:v>
                </c:pt>
                <c:pt idx="2">
                  <c:v>6247</c:v>
                </c:pt>
                <c:pt idx="3">
                  <c:v>6477.3</c:v>
                </c:pt>
                <c:pt idx="4">
                  <c:v>6005.4</c:v>
                </c:pt>
              </c:numCache>
            </c:numRef>
          </c:val>
        </c:ser>
        <c:ser>
          <c:idx val="1"/>
          <c:order val="1"/>
          <c:tx>
            <c:strRef>
              <c:f>Слайд1!$A$15</c:f>
              <c:strCache>
                <c:ptCount val="1"/>
                <c:pt idx="0">
                  <c:v>РАСХОДЫ - всего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1.3858922520339839E-3"/>
                  <c:y val="0.302747488152649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5144356955380577E-6"/>
                  <c:y val="0.1742028985507246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7682633420822397E-3"/>
                  <c:y val="0.182555224075251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3888888888888889E-3"/>
                  <c:y val="0.19082375572618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"/>
                  <c:y val="0.1451529052786673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Слайд1!$B$13:$F$13</c:f>
              <c:strCache>
                <c:ptCount val="5"/>
                <c:pt idx="0">
                  <c:v>2022 год - первоначальный</c:v>
                </c:pt>
                <c:pt idx="1">
                  <c:v>2022 год - уточненный</c:v>
                </c:pt>
                <c:pt idx="2">
                  <c:v>2023 год </c:v>
                </c:pt>
                <c:pt idx="3">
                  <c:v>2024 год </c:v>
                </c:pt>
                <c:pt idx="4">
                  <c:v>2025 год </c:v>
                </c:pt>
              </c:strCache>
            </c:strRef>
          </c:cat>
          <c:val>
            <c:numRef>
              <c:f>Слайд1!$B$15:$F$15</c:f>
              <c:numCache>
                <c:formatCode>#,##0.0</c:formatCode>
                <c:ptCount val="5"/>
                <c:pt idx="0">
                  <c:v>8342.6</c:v>
                </c:pt>
                <c:pt idx="1">
                  <c:v>9062.6</c:v>
                </c:pt>
                <c:pt idx="2">
                  <c:v>6396.7</c:v>
                </c:pt>
                <c:pt idx="3">
                  <c:v>6519</c:v>
                </c:pt>
                <c:pt idx="4">
                  <c:v>5958.7</c:v>
                </c:pt>
              </c:numCache>
            </c:numRef>
          </c:val>
        </c:ser>
        <c:ser>
          <c:idx val="2"/>
          <c:order val="2"/>
          <c:tx>
            <c:strRef>
              <c:f>Слайд1!$A$16</c:f>
              <c:strCache>
                <c:ptCount val="1"/>
                <c:pt idx="0">
                  <c:v>ДЕФИЦИТ/ ПРОФИЦИТ (-/+)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2.5436378578892378E-2"/>
                  <c:y val="0.157594909427199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1571371166321927E-2"/>
                  <c:y val="0.161742135292304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5450678040244968E-2"/>
                  <c:y val="0.157582693467664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2605424321959756E-2"/>
                  <c:y val="0.1614463409465121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6126174470947201E-2"/>
                  <c:y val="-2.9029927949298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Слайд1!$B$13:$F$13</c:f>
              <c:strCache>
                <c:ptCount val="5"/>
                <c:pt idx="0">
                  <c:v>2022 год - первоначальный</c:v>
                </c:pt>
                <c:pt idx="1">
                  <c:v>2022 год - уточненный</c:v>
                </c:pt>
                <c:pt idx="2">
                  <c:v>2023 год </c:v>
                </c:pt>
                <c:pt idx="3">
                  <c:v>2024 год </c:v>
                </c:pt>
                <c:pt idx="4">
                  <c:v>2025 год </c:v>
                </c:pt>
              </c:strCache>
            </c:strRef>
          </c:cat>
          <c:val>
            <c:numRef>
              <c:f>Слайд1!$B$16:$F$16</c:f>
              <c:numCache>
                <c:formatCode>#,##0.0</c:formatCode>
                <c:ptCount val="5"/>
                <c:pt idx="0">
                  <c:v>-106.5</c:v>
                </c:pt>
                <c:pt idx="1">
                  <c:v>-213.10000000000036</c:v>
                </c:pt>
                <c:pt idx="2">
                  <c:v>-149.69999999999982</c:v>
                </c:pt>
                <c:pt idx="3">
                  <c:v>-41.699999999999818</c:v>
                </c:pt>
                <c:pt idx="4">
                  <c:v>46.699999999999818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gapDepth val="100"/>
        <c:shape val="box"/>
        <c:axId val="284168824"/>
        <c:axId val="284169208"/>
        <c:axId val="0"/>
      </c:bar3DChart>
      <c:catAx>
        <c:axId val="2841688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300" b="1"/>
            </a:pPr>
            <a:endParaRPr lang="ru-RU"/>
          </a:p>
        </c:txPr>
        <c:crossAx val="284169208"/>
        <c:crosses val="autoZero"/>
        <c:auto val="1"/>
        <c:lblAlgn val="ctr"/>
        <c:lblOffset val="0"/>
        <c:noMultiLvlLbl val="0"/>
      </c:catAx>
      <c:valAx>
        <c:axId val="284169208"/>
        <c:scaling>
          <c:orientation val="minMax"/>
        </c:scaling>
        <c:delete val="1"/>
        <c:axPos val="l"/>
        <c:numFmt formatCode="#,##0.0" sourceLinked="1"/>
        <c:majorTickMark val="out"/>
        <c:minorTickMark val="none"/>
        <c:tickLblPos val="none"/>
        <c:crossAx val="28416882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4338353227012752"/>
          <c:y val="7.4361241744384743E-2"/>
          <c:w val="0.14773283027121609"/>
          <c:h val="0.47938018617238065"/>
        </c:manualLayout>
      </c:layout>
      <c:overlay val="0"/>
      <c:txPr>
        <a:bodyPr/>
        <a:lstStyle/>
        <a:p>
          <a:pPr>
            <a:defRPr sz="1200" b="1"/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1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9.3301916106543731E-2"/>
          <c:w val="0.89672963607801326"/>
          <c:h val="0.51541495389401182"/>
        </c:manualLayout>
      </c:layout>
      <c:pie3DChart>
        <c:varyColors val="1"/>
        <c:ser>
          <c:idx val="0"/>
          <c:order val="0"/>
          <c:spPr>
            <a:ln>
              <a:solidFill>
                <a:schemeClr val="tx1"/>
              </a:solidFill>
            </a:ln>
          </c:spPr>
          <c:explosion val="25"/>
          <c:dLbls>
            <c:dLbl>
              <c:idx val="0"/>
              <c:layout>
                <c:manualLayout>
                  <c:x val="0.20258096313159799"/>
                  <c:y val="-0.12765238514388078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6.6400648787210276E-2"/>
                  <c:y val="-1.531383665703810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9.0081608810802535E-4"/>
                  <c:y val="-5.959906364570603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6.7938229105819231E-2"/>
                  <c:y val="-8.76953341989778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0.14652913100207338"/>
                  <c:y val="2.6684458073325916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1.1523685837270103E-2"/>
                  <c:y val="-0.1636899285496056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1.1361489034702176E-2"/>
                  <c:y val="1.979228870403288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Слайд2!$E$2:$E$8</c:f>
              <c:strCache>
                <c:ptCount val="7"/>
                <c:pt idx="0">
                  <c:v>НДФЛ</c:v>
                </c:pt>
                <c:pt idx="1">
                  <c:v>Налог на имущество физических лиц</c:v>
                </c:pt>
                <c:pt idx="2">
                  <c:v>Земельный налог</c:v>
                </c:pt>
                <c:pt idx="3">
                  <c:v>Госпошлина</c:v>
                </c:pt>
                <c:pt idx="4">
                  <c:v>Налоги на совокупный доход</c:v>
                </c:pt>
                <c:pt idx="5">
                  <c:v>Акцизы по подакцизным товарам</c:v>
                </c:pt>
                <c:pt idx="6">
                  <c:v>Неналоговые доходы </c:v>
                </c:pt>
              </c:strCache>
            </c:strRef>
          </c:cat>
          <c:val>
            <c:numRef>
              <c:f>Слайд2!$F$2:$F$8</c:f>
              <c:numCache>
                <c:formatCode>#,##0.0</c:formatCode>
                <c:ptCount val="7"/>
                <c:pt idx="0">
                  <c:v>1577.8</c:v>
                </c:pt>
                <c:pt idx="1">
                  <c:v>78.8</c:v>
                </c:pt>
                <c:pt idx="2">
                  <c:v>116.3</c:v>
                </c:pt>
                <c:pt idx="3">
                  <c:v>35.799999999999997</c:v>
                </c:pt>
                <c:pt idx="4">
                  <c:v>264.7</c:v>
                </c:pt>
                <c:pt idx="5">
                  <c:v>17.3</c:v>
                </c:pt>
                <c:pt idx="6">
                  <c:v>137.1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"/>
          <c:y val="0.6572800504805022"/>
          <c:w val="1"/>
          <c:h val="0.33428316992556384"/>
        </c:manualLayout>
      </c:layout>
      <c:overlay val="0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zero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7640562501572274E-2"/>
          <c:y val="1.8471486956845046E-2"/>
          <c:w val="0.53631399908877209"/>
          <c:h val="0.66509722663143156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Слайд3!$A$2</c:f>
              <c:strCache>
                <c:ptCount val="1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9.943751252756066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9.943751252756066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9.943751252756066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136428714600698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Слайд3!$B$1:$E$1</c:f>
              <c:strCache>
                <c:ptCount val="4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</c:strCache>
            </c:strRef>
          </c:cat>
          <c:val>
            <c:numRef>
              <c:f>Слайд3!$B$2:$E$2</c:f>
              <c:numCache>
                <c:formatCode>#,##0.0</c:formatCode>
                <c:ptCount val="4"/>
                <c:pt idx="0">
                  <c:v>96.8</c:v>
                </c:pt>
                <c:pt idx="1">
                  <c:v>92.2</c:v>
                </c:pt>
                <c:pt idx="2">
                  <c:v>90.1</c:v>
                </c:pt>
                <c:pt idx="3">
                  <c:v>91.2</c:v>
                </c:pt>
              </c:numCache>
            </c:numRef>
          </c:val>
        </c:ser>
        <c:ser>
          <c:idx val="1"/>
          <c:order val="1"/>
          <c:tx>
            <c:strRef>
              <c:f>Слайд3!$A$3</c:f>
              <c:strCache>
                <c:ptCount val="1"/>
                <c:pt idx="0">
                  <c:v>Платежи при  пользовании природными ресурсами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-4.1296015999388015E-2"/>
                  <c:y val="-5.52394441008945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4.0059305246036542E-2"/>
                  <c:y val="3.02686233067446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3.492492252109807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3.6234977180292012E-2"/>
                  <c:y val="9.080586992023393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Слайд3!$B$1:$E$1</c:f>
              <c:strCache>
                <c:ptCount val="4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</c:strCache>
            </c:strRef>
          </c:cat>
          <c:val>
            <c:numRef>
              <c:f>Слайд3!$B$3:$E$3</c:f>
              <c:numCache>
                <c:formatCode>#,##0.0</c:formatCode>
                <c:ptCount val="4"/>
                <c:pt idx="0">
                  <c:v>0.5</c:v>
                </c:pt>
                <c:pt idx="1">
                  <c:v>0.4</c:v>
                </c:pt>
                <c:pt idx="2">
                  <c:v>0.5</c:v>
                </c:pt>
                <c:pt idx="3">
                  <c:v>0.4</c:v>
                </c:pt>
              </c:numCache>
            </c:numRef>
          </c:val>
        </c:ser>
        <c:ser>
          <c:idx val="2"/>
          <c:order val="2"/>
          <c:tx>
            <c:strRef>
              <c:f>Слайд3!$A$4</c:f>
              <c:strCache>
                <c:ptCount val="1"/>
                <c:pt idx="0">
                  <c:v>Доходы от оказания платных услуг и компенсации затрат государства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6.5356188561093292E-2"/>
                  <c:y val="-1.51342573340860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5.7217101432890334E-2"/>
                  <c:y val="-1.81611739840467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6.262547334254974E-2"/>
                  <c:y val="-1.8161225883234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6.078281158644195E-2"/>
                  <c:y val="-1.4585726610023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Слайд3!$B$1:$E$1</c:f>
              <c:strCache>
                <c:ptCount val="4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</c:strCache>
            </c:strRef>
          </c:cat>
          <c:val>
            <c:numRef>
              <c:f>Слайд3!$B$4:$E$4</c:f>
              <c:numCache>
                <c:formatCode>#,##0.0</c:formatCode>
                <c:ptCount val="4"/>
                <c:pt idx="0">
                  <c:v>14.4</c:v>
                </c:pt>
                <c:pt idx="1">
                  <c:v>5.8</c:v>
                </c:pt>
                <c:pt idx="2">
                  <c:v>5.8</c:v>
                </c:pt>
                <c:pt idx="3">
                  <c:v>5.8</c:v>
                </c:pt>
              </c:numCache>
            </c:numRef>
          </c:val>
        </c:ser>
        <c:ser>
          <c:idx val="3"/>
          <c:order val="3"/>
          <c:tx>
            <c:strRef>
              <c:f>Слайд3!$A$5</c:f>
              <c:strCache>
                <c:ptCount val="1"/>
                <c:pt idx="0">
                  <c:v>Доходы от продажи материальных и нематериальных активов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7.5778925491105471E-3"/>
                  <c:y val="-9.080586992023393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1286791389371763E-2"/>
                  <c:y val="-3.02686233067446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151022275880594E-2"/>
                  <c:y val="-3.02686233067446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9.0016228173148416E-3"/>
                  <c:y val="3.02686233067446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Слайд3!$B$1:$E$1</c:f>
              <c:strCache>
                <c:ptCount val="4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</c:strCache>
            </c:strRef>
          </c:cat>
          <c:val>
            <c:numRef>
              <c:f>Слайд3!$B$5:$E$5</c:f>
              <c:numCache>
                <c:formatCode>#,##0.0</c:formatCode>
                <c:ptCount val="4"/>
                <c:pt idx="0">
                  <c:v>27.3</c:v>
                </c:pt>
                <c:pt idx="1">
                  <c:v>19.7</c:v>
                </c:pt>
                <c:pt idx="2">
                  <c:v>17.7</c:v>
                </c:pt>
                <c:pt idx="3">
                  <c:v>16.5</c:v>
                </c:pt>
              </c:numCache>
            </c:numRef>
          </c:val>
        </c:ser>
        <c:ser>
          <c:idx val="4"/>
          <c:order val="4"/>
          <c:tx>
            <c:strRef>
              <c:f>Слайд3!$A$6</c:f>
              <c:strCache>
                <c:ptCount val="1"/>
                <c:pt idx="0">
                  <c:v>Штрафы, санкции, возмещение ущерба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6.53935716659588E-2"/>
                  <c:y val="-1.51343116533723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6.3972811247599029E-2"/>
                  <c:y val="-1.81614123196633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6.5612591874030138E-2"/>
                  <c:y val="-2.72417609760701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6.1684594128561962E-2"/>
                  <c:y val="-3.32954856374190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Слайд3!$B$1:$E$1</c:f>
              <c:strCache>
                <c:ptCount val="4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</c:strCache>
            </c:strRef>
          </c:cat>
          <c:val>
            <c:numRef>
              <c:f>Слайд3!$B$6:$E$6</c:f>
              <c:numCache>
                <c:formatCode>#,##0.0</c:formatCode>
                <c:ptCount val="4"/>
                <c:pt idx="0">
                  <c:v>10.7</c:v>
                </c:pt>
                <c:pt idx="1">
                  <c:v>8.8000000000000007</c:v>
                </c:pt>
                <c:pt idx="2">
                  <c:v>8.8000000000000007</c:v>
                </c:pt>
                <c:pt idx="3">
                  <c:v>8.8000000000000007</c:v>
                </c:pt>
              </c:numCache>
            </c:numRef>
          </c:val>
        </c:ser>
        <c:ser>
          <c:idx val="5"/>
          <c:order val="5"/>
          <c:tx>
            <c:strRef>
              <c:f>Слайд3!$A$7</c:f>
              <c:strCache>
                <c:ptCount val="1"/>
                <c:pt idx="0">
                  <c:v>Прочие неналоговые доходы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1.0636205172479742E-2"/>
                  <c:y val="-7.26636367060134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7.8603550683853628E-3"/>
                  <c:y val="-7.01853940181465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6187796095231331E-2"/>
                  <c:y val="-6.88044079156242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3334134759872574E-2"/>
                  <c:y val="-6.9636668156864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Слайд3!$B$1:$E$1</c:f>
              <c:strCache>
                <c:ptCount val="4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</c:strCache>
            </c:strRef>
          </c:cat>
          <c:val>
            <c:numRef>
              <c:f>Слайд3!$B$7:$E$7</c:f>
              <c:numCache>
                <c:formatCode>#,##0.0</c:formatCode>
                <c:ptCount val="4"/>
                <c:pt idx="0">
                  <c:v>10.7</c:v>
                </c:pt>
                <c:pt idx="1">
                  <c:v>10.3</c:v>
                </c:pt>
                <c:pt idx="2">
                  <c:v>9.6999999999999993</c:v>
                </c:pt>
                <c:pt idx="3">
                  <c:v>9.1999999999999993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gapDepth val="100"/>
        <c:shape val="cylinder"/>
        <c:axId val="284484448"/>
        <c:axId val="284484832"/>
        <c:axId val="0"/>
      </c:bar3DChart>
      <c:catAx>
        <c:axId val="284484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600" b="1"/>
            </a:pPr>
            <a:endParaRPr lang="ru-RU"/>
          </a:p>
        </c:txPr>
        <c:crossAx val="284484832"/>
        <c:crosses val="autoZero"/>
        <c:auto val="1"/>
        <c:lblAlgn val="ctr"/>
        <c:lblOffset val="0"/>
        <c:noMultiLvlLbl val="0"/>
      </c:catAx>
      <c:valAx>
        <c:axId val="284484832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ru-RU"/>
          </a:p>
        </c:txPr>
        <c:crossAx val="284484448"/>
        <c:crosses val="autoZero"/>
        <c:crossBetween val="between"/>
        <c:majorUnit val="50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4.9030739137195453E-3"/>
          <c:y val="0.76230901188561295"/>
          <c:w val="0.9992464636160433"/>
          <c:h val="0.23193053739424294"/>
        </c:manualLayout>
      </c:layout>
      <c:overlay val="0"/>
      <c:txPr>
        <a:bodyPr/>
        <a:lstStyle/>
        <a:p>
          <a:pPr>
            <a:defRPr sz="1200" b="1"/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3563919320024556"/>
          <c:y val="0.84259259259259256"/>
        </c:manualLayout>
      </c:layout>
      <c:overlay val="0"/>
      <c:spPr>
        <a:noFill/>
        <a:ln w="25400">
          <a:noFill/>
        </a:ln>
      </c:spPr>
    </c:title>
    <c:autoTitleDeleted val="0"/>
    <c:view3D>
      <c:rotX val="30"/>
      <c:rotY val="8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621628014730931E-2"/>
          <c:y val="1.7393554972295128E-2"/>
          <c:w val="0.96758010925019666"/>
          <c:h val="0.92882001015194804"/>
        </c:manualLayout>
      </c:layout>
      <c:pie3DChart>
        <c:varyColors val="1"/>
        <c:ser>
          <c:idx val="0"/>
          <c:order val="0"/>
          <c:tx>
            <c:strRef>
              <c:f>Слайд3!$C$1</c:f>
              <c:strCache>
                <c:ptCount val="1"/>
                <c:pt idx="0">
                  <c:v>2023 год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25"/>
          <c:dLbls>
            <c:dLbl>
              <c:idx val="0"/>
              <c:layout>
                <c:manualLayout>
                  <c:x val="0.15291086433715376"/>
                  <c:y val="-0.33277121609798777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6.9511435823665313E-2"/>
                  <c:y val="6.801837270341207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5.8757434504099343E-2"/>
                  <c:y val="-2.111293379994166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3.76234633773904E-2"/>
                  <c:y val="0.11574074074074071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7357382168809666E-2"/>
                  <c:y val="-3.669874599008458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0.12279421746025757"/>
                  <c:y val="2.9969743365412655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Слайд3!$C$2:$C$7</c:f>
              <c:numCache>
                <c:formatCode>#,##0.0</c:formatCode>
                <c:ptCount val="6"/>
                <c:pt idx="0">
                  <c:v>92.2</c:v>
                </c:pt>
                <c:pt idx="1">
                  <c:v>0.4</c:v>
                </c:pt>
                <c:pt idx="2">
                  <c:v>5.8</c:v>
                </c:pt>
                <c:pt idx="3">
                  <c:v>19.7</c:v>
                </c:pt>
                <c:pt idx="4">
                  <c:v>8.8000000000000007</c:v>
                </c:pt>
                <c:pt idx="5">
                  <c:v>10.3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1.463941615448539E-2"/>
          <c:y val="0.45833333333333331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2400"/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3403927957281206"/>
          <c:y val="4.5140711577719437E-3"/>
          <c:w val="0.4493729584742347"/>
          <c:h val="0.99548592884222764"/>
        </c:manualLayout>
      </c:layout>
      <c:pieChart>
        <c:varyColors val="1"/>
        <c:ser>
          <c:idx val="0"/>
          <c:order val="0"/>
          <c:tx>
            <c:strRef>
              <c:f>Слайд4!$D$1</c:f>
              <c:strCache>
                <c:ptCount val="1"/>
                <c:pt idx="0">
                  <c:v>2023 год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10"/>
          <c:dLbls>
            <c:dLbl>
              <c:idx val="0"/>
              <c:layout>
                <c:manualLayout>
                  <c:x val="-9.0636750343511138E-2"/>
                  <c:y val="-0.23037073490813656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3439340458618221"/>
                  <c:y val="0.20491633858267716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0.11303877767630144"/>
                  <c:y val="8.6726049868766447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168842922847811E-2"/>
                  <c:y val="0.10639982807785654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Слайд4!$A$3:$A$5</c:f>
              <c:strCache>
                <c:ptCount val="3"/>
                <c:pt idx="0">
                  <c:v>Субсидии</c:v>
                </c:pt>
                <c:pt idx="1">
                  <c:v>Субвенции</c:v>
                </c:pt>
                <c:pt idx="2">
                  <c:v>Иные МБТ</c:v>
                </c:pt>
              </c:strCache>
            </c:strRef>
          </c:cat>
          <c:val>
            <c:numRef>
              <c:f>Слайд4!$D$3:$D$5</c:f>
              <c:numCache>
                <c:formatCode>#,##0.0</c:formatCode>
                <c:ptCount val="3"/>
                <c:pt idx="0">
                  <c:v>1469.5</c:v>
                </c:pt>
                <c:pt idx="1">
                  <c:v>1928.7</c:v>
                </c:pt>
                <c:pt idx="2">
                  <c:v>570.5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0"/>
      </c:pie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6280140531022955"/>
          <c:y val="0.27293864829396325"/>
          <c:w val="0.22465940973679233"/>
          <c:h val="0.42433891076115487"/>
        </c:manualLayout>
      </c:layout>
      <c:overlay val="0"/>
      <c:txPr>
        <a:bodyPr/>
        <a:lstStyle/>
        <a:p>
          <a:pPr rtl="0">
            <a:defRPr sz="1600" b="1"/>
          </a:pPr>
          <a:endParaRPr lang="ru-RU"/>
        </a:p>
      </c:txPr>
    </c:legend>
    <c:plotVisOnly val="1"/>
    <c:dispBlanksAs val="zero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7.5436103838093967E-3"/>
          <c:w val="1"/>
          <c:h val="0.8707907248043415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rgbClr val="92D050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1.9822368978071291E-2"/>
                  <c:y val="0.360847941518766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702796262512888E-2"/>
                  <c:y val="0.2802651557234381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1131348853242561E-2"/>
                  <c:y val="0.2726428544976484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1190142943618932E-2"/>
                  <c:y val="0.246451088767914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1220196353436188E-2"/>
                  <c:y val="0.238159641402385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Слайд6!$B$1:$E$1</c:f>
              <c:strCache>
                <c:ptCount val="4"/>
                <c:pt idx="0">
                  <c:v>Уточнённый 2022 год</c:v>
                </c:pt>
                <c:pt idx="1">
                  <c:v>Проект 2023 год</c:v>
                </c:pt>
                <c:pt idx="2">
                  <c:v>Проект 2024 год</c:v>
                </c:pt>
                <c:pt idx="3">
                  <c:v>Проект 2025 год</c:v>
                </c:pt>
              </c:strCache>
            </c:strRef>
          </c:cat>
          <c:val>
            <c:numRef>
              <c:f>Слайд6!$B$2:$E$2</c:f>
              <c:numCache>
                <c:formatCode>General</c:formatCode>
                <c:ptCount val="4"/>
                <c:pt idx="0">
                  <c:v>9062.6</c:v>
                </c:pt>
                <c:pt idx="1">
                  <c:v>6396.7</c:v>
                </c:pt>
                <c:pt idx="2">
                  <c:v>6519</c:v>
                </c:pt>
                <c:pt idx="3">
                  <c:v>5958.7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gapDepth val="100"/>
        <c:shape val="cylinder"/>
        <c:axId val="284028792"/>
        <c:axId val="285158880"/>
        <c:axId val="0"/>
      </c:bar3DChart>
      <c:catAx>
        <c:axId val="284028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600" b="1"/>
            </a:pPr>
            <a:endParaRPr lang="ru-RU"/>
          </a:p>
        </c:txPr>
        <c:crossAx val="285158880"/>
        <c:crosses val="autoZero"/>
        <c:auto val="1"/>
        <c:lblAlgn val="ctr"/>
        <c:lblOffset val="100"/>
        <c:noMultiLvlLbl val="0"/>
      </c:catAx>
      <c:valAx>
        <c:axId val="2851588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8402879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4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541391884190353"/>
          <c:y val="6.3180882154334414E-3"/>
          <c:w val="0.76968785495891889"/>
          <c:h val="0.73377828904657272"/>
        </c:manualLayout>
      </c:layout>
      <c:pie3DChart>
        <c:varyColors val="1"/>
        <c:ser>
          <c:idx val="0"/>
          <c:order val="0"/>
          <c:spPr>
            <a:ln>
              <a:solidFill>
                <a:schemeClr val="tx1"/>
              </a:solidFill>
            </a:ln>
          </c:spPr>
          <c:explosion val="25"/>
          <c:dLbls>
            <c:dLbl>
              <c:idx val="0"/>
              <c:layout>
                <c:manualLayout>
                  <c:x val="-7.2647338437534015E-2"/>
                  <c:y val="3.042661772541588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5.7269615491611935E-2"/>
                  <c:y val="-5.548848499200757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0.13379875902608956"/>
                  <c:y val="-0.1198700688729698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3593454044050947E-2"/>
                  <c:y val="-2.118335208098987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7.2860118291664971E-2"/>
                  <c:y val="3.051313322676770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0.17891599774872"/>
                  <c:y val="-0.2615814512673195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1.5502159004318009E-2"/>
                  <c:y val="-4.132236102066189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5.9106154409394179E-2"/>
                  <c:y val="4.360844826765279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3.9974645778576776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9.8785620222177198E-2"/>
                  <c:y val="-5.9961591569190724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.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(Слайд7!$B$2:$B$7,Слайд7!$B$9:$B$12)</c:f>
              <c:strCache>
                <c:ptCount val="10"/>
                <c:pt idx="0">
                  <c:v>Общегосударственные вопросы (6,2%)</c:v>
                </c:pt>
                <c:pt idx="1">
                  <c:v>Социальная политика (3,0%)</c:v>
                </c:pt>
                <c:pt idx="2">
                  <c:v>ЖКХ (12,5%)</c:v>
                </c:pt>
                <c:pt idx="3">
                  <c:v>Культура (2,5%)</c:v>
                </c:pt>
                <c:pt idx="4">
                  <c:v>Правоохранительная деятельность (0,1%)</c:v>
                </c:pt>
                <c:pt idx="5">
                  <c:v>Образование (51,2%)</c:v>
                </c:pt>
                <c:pt idx="6">
                  <c:v>Обслуживание муниципального долга (0,4%)</c:v>
                </c:pt>
                <c:pt idx="7">
                  <c:v>Национальная экономика (19,7%)</c:v>
                </c:pt>
                <c:pt idx="8">
                  <c:v>Физическая культура и спорт (4,3%)</c:v>
                </c:pt>
                <c:pt idx="9">
                  <c:v>Охрана окружающей среды (0,1%)</c:v>
                </c:pt>
              </c:strCache>
            </c:strRef>
          </c:cat>
          <c:val>
            <c:numRef>
              <c:f>(Слайд7!$C$2:$C$7,Слайд7!$C$9:$C$12)</c:f>
              <c:numCache>
                <c:formatCode>General</c:formatCode>
                <c:ptCount val="10"/>
                <c:pt idx="0">
                  <c:v>397.8</c:v>
                </c:pt>
                <c:pt idx="1">
                  <c:v>192.2</c:v>
                </c:pt>
                <c:pt idx="2">
                  <c:v>800.3</c:v>
                </c:pt>
                <c:pt idx="3">
                  <c:v>160.69999999999999</c:v>
                </c:pt>
                <c:pt idx="4">
                  <c:v>3.8</c:v>
                </c:pt>
                <c:pt idx="5">
                  <c:v>3276.9</c:v>
                </c:pt>
                <c:pt idx="6">
                  <c:v>26.6</c:v>
                </c:pt>
                <c:pt idx="7">
                  <c:v>1258.8</c:v>
                </c:pt>
                <c:pt idx="8">
                  <c:v>272.89999999999998</c:v>
                </c:pt>
                <c:pt idx="9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5.8469465510359595E-3"/>
          <c:y val="0.7665020575027095"/>
          <c:w val="0.99292417480073059"/>
          <c:h val="0.23276976886910111"/>
        </c:manualLayout>
      </c:layout>
      <c:overlay val="0"/>
      <c:spPr>
        <a:ln>
          <a:noFill/>
        </a:ln>
      </c:spPr>
      <c:txPr>
        <a:bodyPr/>
        <a:lstStyle/>
        <a:p>
          <a:pPr rtl="0">
            <a:defRPr sz="1600" b="1"/>
          </a:pPr>
          <a:endParaRPr lang="ru-RU"/>
        </a:p>
      </c:txPr>
    </c:legend>
    <c:plotVisOnly val="1"/>
    <c:dispBlanksAs val="zero"/>
    <c:showDLblsOverMax val="0"/>
  </c:chart>
  <c:spPr>
    <a:ln>
      <a:noFill/>
    </a:ln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5894903380979831E-2"/>
          <c:y val="2.7777777777777801E-2"/>
          <c:w val="0.48780487804878064"/>
          <c:h val="0.97222222222222221"/>
        </c:manualLayout>
      </c:layout>
      <c:doughnutChart>
        <c:varyColors val="1"/>
        <c:ser>
          <c:idx val="0"/>
          <c:order val="0"/>
          <c:tx>
            <c:strRef>
              <c:f>Слайд8!$B$1</c:f>
              <c:strCache>
                <c:ptCount val="1"/>
                <c:pt idx="0">
                  <c:v>Сумма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dLbl>
              <c:idx val="0"/>
              <c:layout>
                <c:manualLayout>
                  <c:x val="9.5148158141158141E-3"/>
                  <c:y val="-0.1215162461128003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6.2627300670295899E-2"/>
                  <c:y val="-0.142143222196235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8.3623693379791003E-2"/>
                  <c:y val="-0.1342592592592592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2.3228803716608595E-3"/>
                  <c:y val="-1.85185185185185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Слайд8!$A$2:$A$6</c:f>
              <c:strCache>
                <c:ptCount val="5"/>
                <c:pt idx="0">
                  <c:v>Программы социальной направленности</c:v>
                </c:pt>
                <c:pt idx="1">
                  <c:v>Обеспечение безопасных условий жизнедеятельности </c:v>
                </c:pt>
                <c:pt idx="2">
                  <c:v>Программы в отрасли ЖКХ и дорожного хозяйства</c:v>
                </c:pt>
                <c:pt idx="3">
                  <c:v>Общего характера </c:v>
                </c:pt>
                <c:pt idx="4">
                  <c:v>Непрограммные расходы</c:v>
                </c:pt>
              </c:strCache>
            </c:strRef>
          </c:cat>
          <c:val>
            <c:numRef>
              <c:f>Слайд8!$B$2:$B$6</c:f>
              <c:numCache>
                <c:formatCode>#,##0.0</c:formatCode>
                <c:ptCount val="5"/>
                <c:pt idx="0">
                  <c:v>3784.4</c:v>
                </c:pt>
                <c:pt idx="1">
                  <c:v>10</c:v>
                </c:pt>
                <c:pt idx="2">
                  <c:v>1925.9</c:v>
                </c:pt>
                <c:pt idx="3">
                  <c:v>108.2</c:v>
                </c:pt>
                <c:pt idx="4">
                  <c:v>568.20000000000005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064455037641866"/>
          <c:y val="1.0242284070926791E-3"/>
          <c:w val="0.38244676708315339"/>
          <c:h val="0.99577696352312395"/>
        </c:manualLayout>
      </c:layout>
      <c:overlay val="0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zero"/>
    <c:showDLblsOverMax val="0"/>
  </c:chart>
  <c:spPr>
    <a:ln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5C0F8A6-C822-4599-ABFA-47E93ACFFFB9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60016F4-EA99-4FD2-B380-84A9A275B2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8427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D77208-F67E-4F09-984C-2F79BEEA007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7361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4D77208-F67E-4F09-984C-2F79BEEA0072}" type="slidenum">
              <a:rPr lang="ru-RU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8070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4D77208-F67E-4F09-984C-2F79BEEA0072}" type="slidenum">
              <a:rPr lang="ru-RU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4740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D77208-F67E-4F09-984C-2F79BEEA007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20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4D77208-F67E-4F09-984C-2F79BEEA0072}" type="slidenum">
              <a:rPr lang="ru-RU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077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4D77208-F67E-4F09-984C-2F79BEEA0072}" type="slidenum">
              <a:rPr lang="ru-RU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8353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4D77208-F67E-4F09-984C-2F79BEEA0072}" type="slidenum">
              <a:rPr lang="ru-RU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991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4D77208-F67E-4F09-984C-2F79BEEA0072}" type="slidenum">
              <a:rPr lang="ru-RU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4208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4D77208-F67E-4F09-984C-2F79BEEA0072}" type="slidenum">
              <a:rPr lang="ru-RU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5008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4D77208-F67E-4F09-984C-2F79BEEA0072}" type="slidenum">
              <a:rPr lang="ru-RU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9601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4D77208-F67E-4F09-984C-2F79BEEA0072}" type="slidenum">
              <a:rPr lang="ru-RU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249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4D77208-F67E-4F09-984C-2F79BEEA0072}" type="slidenum">
              <a:rPr lang="ru-RU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61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689A8-886F-475B-AA5D-360B0FD23478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4ABBC-8BFC-4B8C-A0E6-5F09813C75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601F7-5428-41A2-BC2B-34563838ED5B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DC96C-86FE-4F2F-B27E-BCD89C21C2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10CDB-D3F9-4115-B0FA-08F83CE3E1D9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9B045-CB38-41C8-9633-62F6C93242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9AB42-7946-41D2-95D5-CE77EC094925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DBB65-CAFF-4F09-9BBD-28BA500866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82D8C-B040-4D9F-A837-4FF746867D4C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0213D-F40A-4EB7-99BB-4F9FEA2081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25927-7AF9-48F2-9FD2-A6FE26FCC54D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CB529-825A-44CD-8D56-BA497C46D1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DF65B-5A89-42B3-BF1C-F1EE1E60C105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4A949-5A88-44C0-8FEB-B0380496C6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14DC6-4B79-4B7B-9E62-5A5C4155563B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A2B61-D092-4259-B002-720397F353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C2018-2633-4BB6-9C73-B16EF00F5CD7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9883C-1E8F-44E3-B47D-EEBD4F1633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83ED0-F894-46FB-97A6-3ABCE57F76D3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8F69E-D64B-4D29-BCDC-BD0865057C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37D60-B2E3-4548-BFE5-83A69AC74672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F1185-1713-4E4D-A050-CE5634EC8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E15346-0030-4D1F-88EE-6A88A2EB151F}" type="datetimeFigureOut">
              <a:rPr lang="ru-RU"/>
              <a:pPr>
                <a:defRPr/>
              </a:pPr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3542370-82FD-400A-BA46-711F3E6D87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" y="-1"/>
            <a:ext cx="9144000" cy="6858000"/>
          </a:xfrm>
          <a:prstGeom prst="rect">
            <a:avLst/>
          </a:prstGeom>
        </p:spPr>
      </p:pic>
      <p:sp>
        <p:nvSpPr>
          <p:cNvPr id="14337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Проект бюджета города Пскова на 202</a:t>
            </a:r>
            <a:r>
              <a:rPr lang="en-US" b="1" dirty="0" smtClean="0"/>
              <a:t>3</a:t>
            </a:r>
            <a:r>
              <a:rPr lang="ru-RU" b="1" dirty="0" smtClean="0"/>
              <a:t> год 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и плановый период 202</a:t>
            </a:r>
            <a:r>
              <a:rPr lang="en-US" b="1" dirty="0" smtClean="0"/>
              <a:t>4</a:t>
            </a:r>
            <a:r>
              <a:rPr lang="ru-RU" b="1" dirty="0" smtClean="0"/>
              <a:t> и 202</a:t>
            </a:r>
            <a:r>
              <a:rPr lang="en-US" b="1" dirty="0" smtClean="0"/>
              <a:t>5</a:t>
            </a:r>
            <a:r>
              <a:rPr lang="ru-RU" b="1" dirty="0" smtClean="0"/>
              <a:t> годов</a:t>
            </a:r>
            <a:endParaRPr lang="ru-RU" b="1" dirty="0"/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-6350" y="6521450"/>
            <a:ext cx="91440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300" b="1" dirty="0" smtClean="0"/>
              <a:t>24</a:t>
            </a:r>
            <a:r>
              <a:rPr lang="ru-RU" sz="1300" b="1" dirty="0" smtClean="0"/>
              <a:t> ноября 202</a:t>
            </a:r>
            <a:r>
              <a:rPr lang="en-US" sz="1300" b="1" dirty="0" smtClean="0"/>
              <a:t>2</a:t>
            </a:r>
            <a:r>
              <a:rPr lang="ru-RU" sz="1300" b="1" dirty="0" smtClean="0"/>
              <a:t> года</a:t>
            </a:r>
            <a:endParaRPr lang="ru-RU" sz="1300" b="1" dirty="0"/>
          </a:p>
        </p:txBody>
      </p:sp>
    </p:spTree>
    <p:extLst>
      <p:ext uri="{BB962C8B-B14F-4D97-AF65-F5344CB8AC3E}">
        <p14:creationId xmlns:p14="http://schemas.microsoft.com/office/powerpoint/2010/main" val="152045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502604"/>
                </a:solidFill>
              </a:rPr>
              <a:t>Проект бюджета города Пскова на 202</a:t>
            </a:r>
            <a:r>
              <a:rPr lang="en-US" b="1" dirty="0" smtClean="0">
                <a:solidFill>
                  <a:srgbClr val="502604"/>
                </a:solidFill>
              </a:rPr>
              <a:t>3</a:t>
            </a:r>
            <a:r>
              <a:rPr lang="ru-RU" b="1" dirty="0" smtClean="0">
                <a:solidFill>
                  <a:srgbClr val="502604"/>
                </a:solidFill>
              </a:rPr>
              <a:t> год </a:t>
            </a:r>
            <a:r>
              <a:rPr lang="ru-RU" b="1" dirty="0">
                <a:solidFill>
                  <a:srgbClr val="502604"/>
                </a:solidFill>
              </a:rPr>
              <a:t/>
            </a:r>
            <a:br>
              <a:rPr lang="ru-RU" b="1" dirty="0">
                <a:solidFill>
                  <a:srgbClr val="502604"/>
                </a:solidFill>
              </a:rPr>
            </a:br>
            <a:r>
              <a:rPr lang="ru-RU" b="1" dirty="0" smtClean="0">
                <a:solidFill>
                  <a:srgbClr val="502604"/>
                </a:solidFill>
              </a:rPr>
              <a:t>и плановый период 202</a:t>
            </a:r>
            <a:r>
              <a:rPr lang="en-US" b="1" dirty="0" smtClean="0">
                <a:solidFill>
                  <a:srgbClr val="502604"/>
                </a:solidFill>
              </a:rPr>
              <a:t>4</a:t>
            </a:r>
            <a:r>
              <a:rPr lang="ru-RU" b="1" dirty="0" smtClean="0">
                <a:solidFill>
                  <a:srgbClr val="502604"/>
                </a:solidFill>
              </a:rPr>
              <a:t> и 202</a:t>
            </a:r>
            <a:r>
              <a:rPr lang="en-US" b="1" dirty="0" smtClean="0">
                <a:solidFill>
                  <a:srgbClr val="502604"/>
                </a:solidFill>
              </a:rPr>
              <a:t>5</a:t>
            </a:r>
            <a:r>
              <a:rPr lang="ru-RU" b="1" dirty="0" smtClean="0">
                <a:solidFill>
                  <a:srgbClr val="502604"/>
                </a:solidFill>
              </a:rPr>
              <a:t> годов</a:t>
            </a:r>
            <a:endParaRPr lang="ru-RU" b="1" dirty="0">
              <a:solidFill>
                <a:srgbClr val="502604"/>
              </a:solidFill>
            </a:endParaRP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-6350" y="6521450"/>
            <a:ext cx="91440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300" b="1" dirty="0" smtClean="0">
                <a:solidFill>
                  <a:srgbClr val="502604"/>
                </a:solidFill>
              </a:rPr>
              <a:t>24</a:t>
            </a:r>
            <a:r>
              <a:rPr lang="ru-RU" sz="1300" b="1" dirty="0" smtClean="0">
                <a:solidFill>
                  <a:srgbClr val="502604"/>
                </a:solidFill>
              </a:rPr>
              <a:t> ноября 202</a:t>
            </a:r>
            <a:r>
              <a:rPr lang="en-US" sz="1300" b="1" dirty="0" smtClean="0">
                <a:solidFill>
                  <a:srgbClr val="502604"/>
                </a:solidFill>
              </a:rPr>
              <a:t>2</a:t>
            </a:r>
            <a:r>
              <a:rPr lang="ru-RU" sz="1300" b="1" dirty="0" smtClean="0">
                <a:solidFill>
                  <a:srgbClr val="502604"/>
                </a:solidFill>
              </a:rPr>
              <a:t> года</a:t>
            </a:r>
            <a:endParaRPr lang="ru-RU" sz="1300" b="1" dirty="0">
              <a:solidFill>
                <a:srgbClr val="502604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98455" y="1694711"/>
            <a:ext cx="1072088" cy="3539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>
                <a:solidFill>
                  <a:srgbClr val="F79646">
                    <a:lumMod val="50000"/>
                  </a:srgbClr>
                </a:solidFill>
                <a:latin typeface="Calibri"/>
              </a:rPr>
              <a:t>млн. руб.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283" y="961564"/>
            <a:ext cx="91376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502604"/>
                </a:solidFill>
                <a:latin typeface="Calibri" pitchFamily="34" charset="0"/>
              </a:rPr>
              <a:t>Дорожный фонд </a:t>
            </a:r>
            <a:r>
              <a:rPr lang="ru-RU" sz="2800" b="1" dirty="0">
                <a:solidFill>
                  <a:srgbClr val="502604"/>
                </a:solidFill>
                <a:latin typeface="Calibri" pitchFamily="34" charset="0"/>
              </a:rPr>
              <a:t>города </a:t>
            </a:r>
            <a:r>
              <a:rPr lang="ru-RU" sz="2800" b="1" dirty="0" smtClean="0">
                <a:solidFill>
                  <a:srgbClr val="502604"/>
                </a:solidFill>
                <a:latin typeface="Calibri" pitchFamily="34" charset="0"/>
              </a:rPr>
              <a:t>Пскова</a:t>
            </a:r>
            <a:endParaRPr lang="ru-RU" sz="2800" b="1" dirty="0">
              <a:solidFill>
                <a:srgbClr val="502604"/>
              </a:solidFill>
              <a:latin typeface="Calibri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106421"/>
              </p:ext>
            </p:extLst>
          </p:nvPr>
        </p:nvGraphicFramePr>
        <p:xfrm>
          <a:off x="179512" y="2276871"/>
          <a:ext cx="8784977" cy="3767745"/>
        </p:xfrm>
        <a:graphic>
          <a:graphicData uri="http://schemas.openxmlformats.org/drawingml/2006/table">
            <a:tbl>
              <a:tblPr/>
              <a:tblGrid>
                <a:gridCol w="4350166"/>
                <a:gridCol w="902865"/>
                <a:gridCol w="902865"/>
                <a:gridCol w="902865"/>
                <a:gridCol w="902865"/>
                <a:gridCol w="823351"/>
              </a:tblGrid>
              <a:tr h="98297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2022 </a:t>
                      </a:r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уточненный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2023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2024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2025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 в бюджете 2023-2025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</a:tr>
              <a:tr h="74169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Содержание автомобильных дорог общего пользования местного значения, инженерных и искусственных сооружений на них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743,1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838,1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1 070,8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742,5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2 651,4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74169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Капитальный ремонт дорог общего пользования местного значения, инженерных и искусственных сооружений на них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163,5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250,2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77,2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80,2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407,6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74169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дорог общего пользования местного значения, инженерных и искусственных сооружений на них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709,0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113,8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89,8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93,4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297,0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681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Повышение безопасности дорожного движения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34,7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13,4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12,0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12,5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37,9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681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1 650,3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1 215,5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1 249,8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928,6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3 393,9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415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502604"/>
                </a:solidFill>
              </a:rPr>
              <a:t>Проект бюджета города Пскова на 202</a:t>
            </a:r>
            <a:r>
              <a:rPr lang="en-US" b="1" dirty="0" smtClean="0">
                <a:solidFill>
                  <a:srgbClr val="502604"/>
                </a:solidFill>
              </a:rPr>
              <a:t>3</a:t>
            </a:r>
            <a:r>
              <a:rPr lang="ru-RU" b="1" dirty="0" smtClean="0">
                <a:solidFill>
                  <a:srgbClr val="502604"/>
                </a:solidFill>
              </a:rPr>
              <a:t> год </a:t>
            </a:r>
            <a:r>
              <a:rPr lang="ru-RU" b="1" dirty="0">
                <a:solidFill>
                  <a:srgbClr val="502604"/>
                </a:solidFill>
              </a:rPr>
              <a:t/>
            </a:r>
            <a:br>
              <a:rPr lang="ru-RU" b="1" dirty="0">
                <a:solidFill>
                  <a:srgbClr val="502604"/>
                </a:solidFill>
              </a:rPr>
            </a:br>
            <a:r>
              <a:rPr lang="ru-RU" b="1" dirty="0" smtClean="0">
                <a:solidFill>
                  <a:srgbClr val="502604"/>
                </a:solidFill>
              </a:rPr>
              <a:t>и плановый период 202</a:t>
            </a:r>
            <a:r>
              <a:rPr lang="en-US" b="1" dirty="0" smtClean="0">
                <a:solidFill>
                  <a:srgbClr val="502604"/>
                </a:solidFill>
              </a:rPr>
              <a:t>4</a:t>
            </a:r>
            <a:r>
              <a:rPr lang="ru-RU" b="1" dirty="0" smtClean="0">
                <a:solidFill>
                  <a:srgbClr val="502604"/>
                </a:solidFill>
              </a:rPr>
              <a:t> и 202</a:t>
            </a:r>
            <a:r>
              <a:rPr lang="en-US" b="1" dirty="0" smtClean="0">
                <a:solidFill>
                  <a:srgbClr val="502604"/>
                </a:solidFill>
              </a:rPr>
              <a:t>5</a:t>
            </a:r>
            <a:r>
              <a:rPr lang="ru-RU" b="1" dirty="0" smtClean="0">
                <a:solidFill>
                  <a:srgbClr val="502604"/>
                </a:solidFill>
              </a:rPr>
              <a:t> годов</a:t>
            </a:r>
            <a:endParaRPr lang="ru-RU" b="1" dirty="0">
              <a:solidFill>
                <a:srgbClr val="502604"/>
              </a:solidFill>
            </a:endParaRP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-6350" y="6521450"/>
            <a:ext cx="91440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300" b="1" dirty="0" smtClean="0">
                <a:solidFill>
                  <a:srgbClr val="502604"/>
                </a:solidFill>
              </a:rPr>
              <a:t>24</a:t>
            </a:r>
            <a:r>
              <a:rPr lang="ru-RU" sz="1300" b="1" dirty="0" smtClean="0">
                <a:solidFill>
                  <a:srgbClr val="502604"/>
                </a:solidFill>
              </a:rPr>
              <a:t> ноября 202</a:t>
            </a:r>
            <a:r>
              <a:rPr lang="en-US" sz="1300" b="1" dirty="0" smtClean="0">
                <a:solidFill>
                  <a:srgbClr val="502604"/>
                </a:solidFill>
              </a:rPr>
              <a:t>2</a:t>
            </a:r>
            <a:r>
              <a:rPr lang="ru-RU" sz="1300" b="1" dirty="0" smtClean="0">
                <a:solidFill>
                  <a:srgbClr val="502604"/>
                </a:solidFill>
              </a:rPr>
              <a:t> года</a:t>
            </a:r>
            <a:endParaRPr lang="ru-RU" sz="1300" b="1" dirty="0">
              <a:solidFill>
                <a:srgbClr val="502604"/>
              </a:solidFill>
            </a:endParaRPr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241399" y="660040"/>
            <a:ext cx="68168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rgbClr val="502604"/>
                </a:solidFill>
                <a:latin typeface="Calibri" pitchFamily="34" charset="0"/>
              </a:rPr>
              <a:t>Расходы на реализацию национальных проектов</a:t>
            </a:r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-940688" y="3559624"/>
            <a:ext cx="4720600" cy="576064"/>
          </a:xfrm>
          <a:prstGeom prst="downArrowCallout">
            <a:avLst/>
          </a:prstGeom>
          <a:solidFill>
            <a:schemeClr val="tx2">
              <a:lumMod val="60000"/>
              <a:lumOff val="40000"/>
            </a:schemeClr>
          </a:solidFill>
          <a:ln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1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</a:rPr>
              <a:t>232</a:t>
            </a:r>
            <a:r>
              <a:rPr lang="ru-RU" sz="2000" b="1" dirty="0" smtClean="0">
                <a:solidFill>
                  <a:schemeClr val="tx1"/>
                </a:solidFill>
              </a:rPr>
              <a:t>,</a:t>
            </a:r>
            <a:r>
              <a:rPr lang="en-US" sz="2000" b="1" dirty="0" smtClean="0">
                <a:solidFill>
                  <a:schemeClr val="tx1"/>
                </a:solidFill>
              </a:rPr>
              <a:t>3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млн. рублей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995456" y="1413056"/>
            <a:ext cx="2160000" cy="792000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8000" tIns="18000" rIns="18000" bIns="18000" rtlCol="0" anchor="ctr"/>
          <a:lstStyle/>
          <a:p>
            <a:pPr algn="ctr"/>
            <a:r>
              <a:rPr lang="ru-RU" sz="1600" dirty="0">
                <a:solidFill>
                  <a:schemeClr val="bg1"/>
                </a:solidFill>
              </a:rPr>
              <a:t>Нацпроект «Образование</a:t>
            </a:r>
            <a:r>
              <a:rPr lang="ru-RU" sz="1600" dirty="0" smtClean="0">
                <a:solidFill>
                  <a:schemeClr val="bg1"/>
                </a:solidFill>
              </a:rPr>
              <a:t>»</a:t>
            </a:r>
            <a:endParaRPr lang="en-US" sz="1600" dirty="0" smtClean="0">
              <a:solidFill>
                <a:schemeClr val="bg1"/>
              </a:solidFill>
            </a:endParaRP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209,2 </a:t>
            </a:r>
            <a:r>
              <a:rPr lang="ru-RU" sz="1400" dirty="0" smtClean="0">
                <a:solidFill>
                  <a:schemeClr val="bg1"/>
                </a:solidFill>
              </a:rPr>
              <a:t>млн. руб.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995456" y="2414968"/>
            <a:ext cx="2160000" cy="792000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18000" tIns="18000" rIns="18000" bIns="18000" rtlCol="0" anchor="ctr"/>
          <a:lstStyle/>
          <a:p>
            <a:pPr algn="ctr"/>
            <a:r>
              <a:rPr lang="ru-RU" sz="1600" dirty="0">
                <a:solidFill>
                  <a:schemeClr val="bg1"/>
                </a:solidFill>
              </a:rPr>
              <a:t>Нацпроект  «Демография</a:t>
            </a:r>
            <a:r>
              <a:rPr lang="ru-RU" sz="1600" dirty="0" smtClean="0">
                <a:solidFill>
                  <a:schemeClr val="bg1"/>
                </a:solidFill>
              </a:rPr>
              <a:t>»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117</a:t>
            </a:r>
            <a:r>
              <a:rPr lang="ru-RU" sz="1400" dirty="0" smtClean="0">
                <a:solidFill>
                  <a:schemeClr val="bg1"/>
                </a:solidFill>
              </a:rPr>
              <a:t>,</a:t>
            </a:r>
            <a:r>
              <a:rPr lang="en-US" sz="1400" dirty="0" smtClean="0">
                <a:solidFill>
                  <a:schemeClr val="bg1"/>
                </a:solidFill>
              </a:rPr>
              <a:t>7 </a:t>
            </a:r>
            <a:r>
              <a:rPr lang="ru-RU" sz="1400" dirty="0">
                <a:solidFill>
                  <a:schemeClr val="bg1"/>
                </a:solidFill>
              </a:rPr>
              <a:t>млн. руб</a:t>
            </a:r>
            <a:r>
              <a:rPr lang="ru-RU" sz="1400" dirty="0" smtClean="0">
                <a:solidFill>
                  <a:schemeClr val="bg1"/>
                </a:solidFill>
              </a:rPr>
              <a:t>.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995456" y="3408642"/>
            <a:ext cx="2160000" cy="792000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8000" tIns="18000" rIns="18000" bIns="18000" rtlCol="0" anchor="ctr"/>
          <a:lstStyle/>
          <a:p>
            <a:pPr algn="ctr"/>
            <a:r>
              <a:rPr lang="ru-RU" sz="1250" dirty="0">
                <a:solidFill>
                  <a:schemeClr val="bg1"/>
                </a:solidFill>
              </a:rPr>
              <a:t>Нацпроект «Безопасные и качественные автомобильные дороги</a:t>
            </a:r>
            <a:r>
              <a:rPr lang="ru-RU" sz="1250" dirty="0" smtClean="0">
                <a:solidFill>
                  <a:schemeClr val="bg1"/>
                </a:solidFill>
              </a:rPr>
              <a:t>»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712</a:t>
            </a:r>
            <a:r>
              <a:rPr lang="ru-RU" sz="1400" dirty="0" smtClean="0">
                <a:solidFill>
                  <a:schemeClr val="bg1"/>
                </a:solidFill>
              </a:rPr>
              <a:t>,</a:t>
            </a:r>
            <a:r>
              <a:rPr lang="en-US" sz="1400" dirty="0" smtClean="0">
                <a:solidFill>
                  <a:schemeClr val="bg1"/>
                </a:solidFill>
              </a:rPr>
              <a:t>9 </a:t>
            </a:r>
            <a:r>
              <a:rPr lang="ru-RU" sz="1400" dirty="0">
                <a:solidFill>
                  <a:schemeClr val="bg1"/>
                </a:solidFill>
              </a:rPr>
              <a:t>млн. руб.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995456" y="4443216"/>
            <a:ext cx="2160000" cy="792000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8000" tIns="18000" rIns="18000" bIns="18000" rtlCol="0" anchor="ctr"/>
          <a:lstStyle/>
          <a:p>
            <a:pPr algn="ctr"/>
            <a:r>
              <a:rPr lang="ru-RU" sz="1250" dirty="0">
                <a:solidFill>
                  <a:schemeClr val="bg1"/>
                </a:solidFill>
              </a:rPr>
              <a:t>Нацпроект </a:t>
            </a:r>
            <a:r>
              <a:rPr lang="en-US" sz="1250" dirty="0" smtClean="0">
                <a:solidFill>
                  <a:schemeClr val="bg1"/>
                </a:solidFill>
              </a:rPr>
              <a:t/>
            </a:r>
            <a:br>
              <a:rPr lang="en-US" sz="1250" dirty="0" smtClean="0">
                <a:solidFill>
                  <a:schemeClr val="bg1"/>
                </a:solidFill>
              </a:rPr>
            </a:br>
            <a:r>
              <a:rPr lang="ru-RU" sz="1250" dirty="0" smtClean="0">
                <a:solidFill>
                  <a:schemeClr val="bg1"/>
                </a:solidFill>
              </a:rPr>
              <a:t>«</a:t>
            </a:r>
            <a:r>
              <a:rPr lang="ru-RU" sz="1250" dirty="0">
                <a:solidFill>
                  <a:schemeClr val="bg1"/>
                </a:solidFill>
              </a:rPr>
              <a:t>Туризм и индустрия гостеприимства»</a:t>
            </a:r>
            <a:endParaRPr lang="ru-RU" sz="1250" dirty="0" smtClean="0">
              <a:solidFill>
                <a:schemeClr val="bg1"/>
              </a:solidFill>
            </a:endParaRP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1</a:t>
            </a:r>
            <a:r>
              <a:rPr lang="ru-RU" sz="1400" dirty="0" smtClean="0">
                <a:solidFill>
                  <a:schemeClr val="bg1"/>
                </a:solidFill>
              </a:rPr>
              <a:t>,</a:t>
            </a:r>
            <a:r>
              <a:rPr lang="en-US" sz="1400" dirty="0" smtClean="0">
                <a:solidFill>
                  <a:schemeClr val="bg1"/>
                </a:solidFill>
              </a:rPr>
              <a:t>3 </a:t>
            </a:r>
            <a:r>
              <a:rPr lang="ru-RU" sz="1400" dirty="0">
                <a:solidFill>
                  <a:schemeClr val="bg1"/>
                </a:solidFill>
              </a:rPr>
              <a:t>млн. руб.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995456" y="5445128"/>
            <a:ext cx="2160000" cy="792000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18000" tIns="18000" rIns="18000" bIns="18000" rtlCol="0" anchor="ctr"/>
          <a:lstStyle/>
          <a:p>
            <a:pPr algn="ctr"/>
            <a:r>
              <a:rPr lang="ru-RU" sz="1500" dirty="0">
                <a:solidFill>
                  <a:schemeClr val="bg1"/>
                </a:solidFill>
              </a:rPr>
              <a:t>Нацпроект </a:t>
            </a:r>
            <a:r>
              <a:rPr lang="ru-RU" sz="1500" dirty="0" smtClean="0">
                <a:solidFill>
                  <a:schemeClr val="bg1"/>
                </a:solidFill>
              </a:rPr>
              <a:t>«Жилье и городская среда»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191</a:t>
            </a:r>
            <a:r>
              <a:rPr lang="ru-RU" sz="1400" dirty="0" smtClean="0">
                <a:solidFill>
                  <a:schemeClr val="bg1"/>
                </a:solidFill>
              </a:rPr>
              <a:t>,</a:t>
            </a:r>
            <a:r>
              <a:rPr lang="en-US" sz="1400" dirty="0" smtClean="0">
                <a:solidFill>
                  <a:schemeClr val="bg1"/>
                </a:solidFill>
              </a:rPr>
              <a:t>2 </a:t>
            </a:r>
            <a:r>
              <a:rPr lang="ru-RU" sz="1400" dirty="0">
                <a:solidFill>
                  <a:schemeClr val="bg1"/>
                </a:solidFill>
              </a:rPr>
              <a:t>млн. руб.</a:t>
            </a:r>
          </a:p>
        </p:txBody>
      </p:sp>
      <p:sp>
        <p:nvSpPr>
          <p:cNvPr id="24" name="Прямоугольник с двумя скругленными противолежащими углами 23"/>
          <p:cNvSpPr/>
          <p:nvPr/>
        </p:nvSpPr>
        <p:spPr>
          <a:xfrm>
            <a:off x="4500064" y="1413056"/>
            <a:ext cx="2880000" cy="792000"/>
          </a:xfrm>
          <a:prstGeom prst="round2Diag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18000" rIns="18000" bIns="18000"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Региональный проект </a:t>
            </a:r>
            <a:br>
              <a:rPr lang="ru-RU" sz="1200" b="1" dirty="0" smtClean="0">
                <a:solidFill>
                  <a:schemeClr val="bg1"/>
                </a:solidFill>
              </a:rPr>
            </a:br>
            <a:r>
              <a:rPr lang="ru-RU" sz="1200" b="1" dirty="0" smtClean="0">
                <a:solidFill>
                  <a:schemeClr val="bg1"/>
                </a:solidFill>
              </a:rPr>
              <a:t>«</a:t>
            </a:r>
            <a:r>
              <a:rPr lang="ru-RU" sz="1200" b="1" dirty="0">
                <a:solidFill>
                  <a:schemeClr val="bg1"/>
                </a:solidFill>
              </a:rPr>
              <a:t>Современная школа</a:t>
            </a:r>
            <a:r>
              <a:rPr lang="ru-RU" sz="1200" b="1" dirty="0" smtClean="0">
                <a:solidFill>
                  <a:schemeClr val="bg1"/>
                </a:solidFill>
              </a:rPr>
              <a:t>»</a:t>
            </a:r>
            <a:r>
              <a:rPr lang="en-US" sz="1200" b="1" dirty="0">
                <a:solidFill>
                  <a:schemeClr val="bg1"/>
                </a:solidFill>
              </a:rPr>
              <a:t>:</a:t>
            </a:r>
            <a:endParaRPr lang="en-US" sz="1200" b="1" dirty="0" smtClean="0">
              <a:solidFill>
                <a:schemeClr val="bg1"/>
              </a:solidFill>
            </a:endParaRPr>
          </a:p>
          <a:p>
            <a:endParaRPr lang="en-US" sz="800" b="1" dirty="0" smtClean="0">
              <a:solidFill>
                <a:schemeClr val="bg1"/>
              </a:solidFill>
            </a:endParaRPr>
          </a:p>
          <a:p>
            <a:r>
              <a:rPr lang="ru-RU" sz="1000" b="1" dirty="0" smtClean="0">
                <a:solidFill>
                  <a:schemeClr val="bg1"/>
                </a:solidFill>
              </a:rPr>
              <a:t>202</a:t>
            </a:r>
            <a:r>
              <a:rPr lang="en-US" sz="1000" b="1" dirty="0" smtClean="0">
                <a:solidFill>
                  <a:schemeClr val="bg1"/>
                </a:solidFill>
              </a:rPr>
              <a:t>3</a:t>
            </a:r>
            <a:r>
              <a:rPr lang="ru-RU" sz="1000" b="1" dirty="0" smtClean="0">
                <a:solidFill>
                  <a:schemeClr val="bg1"/>
                </a:solidFill>
              </a:rPr>
              <a:t> </a:t>
            </a:r>
            <a:r>
              <a:rPr lang="ru-RU" sz="1000" b="1" dirty="0">
                <a:solidFill>
                  <a:schemeClr val="bg1"/>
                </a:solidFill>
              </a:rPr>
              <a:t>год – </a:t>
            </a:r>
            <a:r>
              <a:rPr lang="en-US" sz="1000" b="1" dirty="0" smtClean="0">
                <a:solidFill>
                  <a:schemeClr val="bg1"/>
                </a:solidFill>
              </a:rPr>
              <a:t>209,2</a:t>
            </a:r>
            <a:r>
              <a:rPr lang="ru-RU" sz="1000" b="1" dirty="0" smtClean="0">
                <a:solidFill>
                  <a:schemeClr val="bg1"/>
                </a:solidFill>
              </a:rPr>
              <a:t> </a:t>
            </a:r>
            <a:r>
              <a:rPr lang="ru-RU" sz="1000" b="1" dirty="0">
                <a:solidFill>
                  <a:schemeClr val="bg1"/>
                </a:solidFill>
              </a:rPr>
              <a:t>млн. руб</a:t>
            </a:r>
            <a:r>
              <a:rPr lang="ru-RU" sz="1000" b="1" dirty="0" smtClean="0">
                <a:solidFill>
                  <a:schemeClr val="bg1"/>
                </a:solidFill>
              </a:rPr>
              <a:t>.</a:t>
            </a:r>
            <a:endParaRPr lang="ru-RU" sz="1000" b="1" dirty="0">
              <a:solidFill>
                <a:schemeClr val="bg1"/>
              </a:solidFill>
            </a:endParaRPr>
          </a:p>
        </p:txBody>
      </p:sp>
      <p:sp>
        <p:nvSpPr>
          <p:cNvPr id="40" name="Прямоугольник с двумя скругленными противолежащими углами 39"/>
          <p:cNvSpPr/>
          <p:nvPr/>
        </p:nvSpPr>
        <p:spPr>
          <a:xfrm>
            <a:off x="4500312" y="3408642"/>
            <a:ext cx="2880000" cy="792000"/>
          </a:xfrm>
          <a:prstGeom prst="round2Diag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18000" rIns="18000" bIns="18000" rtlCol="0" anchor="ctr"/>
          <a:lstStyle/>
          <a:p>
            <a:pPr algn="ctr"/>
            <a:r>
              <a:rPr lang="ru-RU" sz="1100" b="1" dirty="0">
                <a:solidFill>
                  <a:schemeClr val="bg1"/>
                </a:solidFill>
              </a:rPr>
              <a:t>Региональный проект </a:t>
            </a:r>
            <a:r>
              <a:rPr lang="ru-RU" sz="1100" b="1" dirty="0" smtClean="0">
                <a:solidFill>
                  <a:schemeClr val="bg1"/>
                </a:solidFill>
              </a:rPr>
              <a:t/>
            </a:r>
            <a:br>
              <a:rPr lang="ru-RU" sz="1100" b="1" dirty="0" smtClean="0">
                <a:solidFill>
                  <a:schemeClr val="bg1"/>
                </a:solidFill>
              </a:rPr>
            </a:br>
            <a:r>
              <a:rPr lang="ru-RU" sz="1100" b="1" dirty="0" smtClean="0">
                <a:solidFill>
                  <a:schemeClr val="bg1"/>
                </a:solidFill>
              </a:rPr>
              <a:t>«</a:t>
            </a:r>
            <a:r>
              <a:rPr lang="ru-RU" sz="1100" b="1" dirty="0">
                <a:solidFill>
                  <a:schemeClr val="bg1"/>
                </a:solidFill>
              </a:rPr>
              <a:t>Дорожная сеть»</a:t>
            </a:r>
            <a:r>
              <a:rPr lang="en-US" sz="1100" b="1" dirty="0" smtClean="0">
                <a:solidFill>
                  <a:schemeClr val="bg1"/>
                </a:solidFill>
              </a:rPr>
              <a:t>:</a:t>
            </a:r>
          </a:p>
          <a:p>
            <a:endParaRPr lang="en-US" sz="600" b="1" dirty="0" smtClean="0">
              <a:solidFill>
                <a:schemeClr val="bg1"/>
              </a:solidFill>
            </a:endParaRPr>
          </a:p>
          <a:p>
            <a:r>
              <a:rPr lang="ru-RU" sz="1000" b="1" dirty="0" smtClean="0">
                <a:solidFill>
                  <a:schemeClr val="bg1"/>
                </a:solidFill>
              </a:rPr>
              <a:t>202</a:t>
            </a:r>
            <a:r>
              <a:rPr lang="en-US" sz="1000" b="1" dirty="0">
                <a:solidFill>
                  <a:schemeClr val="bg1"/>
                </a:solidFill>
              </a:rPr>
              <a:t>3</a:t>
            </a:r>
            <a:r>
              <a:rPr lang="ru-RU" sz="1000" b="1" dirty="0">
                <a:solidFill>
                  <a:schemeClr val="bg1"/>
                </a:solidFill>
              </a:rPr>
              <a:t> год – </a:t>
            </a:r>
            <a:r>
              <a:rPr lang="en-US" sz="1000" b="1" dirty="0" smtClean="0">
                <a:solidFill>
                  <a:schemeClr val="bg1"/>
                </a:solidFill>
              </a:rPr>
              <a:t>355,8</a:t>
            </a:r>
            <a:r>
              <a:rPr lang="ru-RU" sz="1000" b="1" dirty="0" smtClean="0">
                <a:solidFill>
                  <a:schemeClr val="bg1"/>
                </a:solidFill>
              </a:rPr>
              <a:t> </a:t>
            </a:r>
            <a:r>
              <a:rPr lang="ru-RU" sz="1000" b="1" dirty="0">
                <a:solidFill>
                  <a:schemeClr val="bg1"/>
                </a:solidFill>
              </a:rPr>
              <a:t>млн. руб.;</a:t>
            </a:r>
          </a:p>
          <a:p>
            <a:r>
              <a:rPr lang="ru-RU" sz="1000" b="1" dirty="0">
                <a:solidFill>
                  <a:schemeClr val="bg1"/>
                </a:solidFill>
              </a:rPr>
              <a:t>202</a:t>
            </a:r>
            <a:r>
              <a:rPr lang="en-US" sz="1000" b="1" dirty="0">
                <a:solidFill>
                  <a:schemeClr val="bg1"/>
                </a:solidFill>
              </a:rPr>
              <a:t>4</a:t>
            </a:r>
            <a:r>
              <a:rPr lang="ru-RU" sz="1000" b="1" dirty="0">
                <a:solidFill>
                  <a:schemeClr val="bg1"/>
                </a:solidFill>
              </a:rPr>
              <a:t> год – </a:t>
            </a:r>
            <a:r>
              <a:rPr lang="en-US" sz="1000" b="1" dirty="0" smtClean="0">
                <a:solidFill>
                  <a:schemeClr val="bg1"/>
                </a:solidFill>
              </a:rPr>
              <a:t>357,1 </a:t>
            </a:r>
            <a:r>
              <a:rPr lang="ru-RU" sz="1000" b="1" dirty="0" smtClean="0">
                <a:solidFill>
                  <a:schemeClr val="bg1"/>
                </a:solidFill>
              </a:rPr>
              <a:t>млн</a:t>
            </a:r>
            <a:r>
              <a:rPr lang="ru-RU" sz="1000" b="1" dirty="0">
                <a:solidFill>
                  <a:schemeClr val="bg1"/>
                </a:solidFill>
              </a:rPr>
              <a:t>. руб.</a:t>
            </a:r>
          </a:p>
        </p:txBody>
      </p:sp>
      <p:sp>
        <p:nvSpPr>
          <p:cNvPr id="43" name="Прямоугольник с двумя скругленными противолежащими углами 42"/>
          <p:cNvSpPr/>
          <p:nvPr/>
        </p:nvSpPr>
        <p:spPr>
          <a:xfrm>
            <a:off x="4500312" y="2420218"/>
            <a:ext cx="2880000" cy="792000"/>
          </a:xfrm>
          <a:prstGeom prst="round2Diag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18000" rIns="18000" bIns="18000" rtlCol="0" anchor="ctr"/>
          <a:lstStyle/>
          <a:p>
            <a:pPr algn="ctr"/>
            <a:r>
              <a:rPr lang="ru-RU" sz="1100" b="1" dirty="0">
                <a:solidFill>
                  <a:schemeClr val="bg1"/>
                </a:solidFill>
              </a:rPr>
              <a:t>Региональный проект </a:t>
            </a:r>
            <a:r>
              <a:rPr lang="en-US" sz="1100" b="1" dirty="0" smtClean="0">
                <a:solidFill>
                  <a:schemeClr val="bg1"/>
                </a:solidFill>
              </a:rPr>
              <a:t/>
            </a:r>
            <a:br>
              <a:rPr lang="en-US" sz="1100" b="1" dirty="0" smtClean="0">
                <a:solidFill>
                  <a:schemeClr val="bg1"/>
                </a:solidFill>
              </a:rPr>
            </a:br>
            <a:r>
              <a:rPr lang="ru-RU" sz="1100" b="1" dirty="0" smtClean="0">
                <a:solidFill>
                  <a:schemeClr val="bg1"/>
                </a:solidFill>
              </a:rPr>
              <a:t>«Спорт – норма жизни»:</a:t>
            </a:r>
          </a:p>
          <a:p>
            <a:endParaRPr lang="en-US" sz="600" b="1" dirty="0" smtClean="0">
              <a:solidFill>
                <a:schemeClr val="bg1"/>
              </a:solidFill>
            </a:endParaRPr>
          </a:p>
          <a:p>
            <a:r>
              <a:rPr lang="ru-RU" sz="1000" b="1" dirty="0" smtClean="0">
                <a:solidFill>
                  <a:schemeClr val="bg1"/>
                </a:solidFill>
              </a:rPr>
              <a:t>202</a:t>
            </a:r>
            <a:r>
              <a:rPr lang="en-US" sz="1000" b="1" dirty="0" smtClean="0">
                <a:solidFill>
                  <a:schemeClr val="bg1"/>
                </a:solidFill>
              </a:rPr>
              <a:t>3</a:t>
            </a:r>
            <a:r>
              <a:rPr lang="ru-RU" sz="1000" b="1" dirty="0" smtClean="0">
                <a:solidFill>
                  <a:schemeClr val="bg1"/>
                </a:solidFill>
              </a:rPr>
              <a:t> </a:t>
            </a:r>
            <a:r>
              <a:rPr lang="ru-RU" sz="1000" b="1" dirty="0">
                <a:solidFill>
                  <a:schemeClr val="bg1"/>
                </a:solidFill>
              </a:rPr>
              <a:t>год – </a:t>
            </a:r>
            <a:r>
              <a:rPr lang="en-US" sz="1000" b="1" dirty="0" smtClean="0">
                <a:solidFill>
                  <a:schemeClr val="bg1"/>
                </a:solidFill>
              </a:rPr>
              <a:t>   17</a:t>
            </a:r>
            <a:r>
              <a:rPr lang="ru-RU" sz="1000" b="1" dirty="0" smtClean="0">
                <a:solidFill>
                  <a:schemeClr val="bg1"/>
                </a:solidFill>
              </a:rPr>
              <a:t>,</a:t>
            </a:r>
            <a:r>
              <a:rPr lang="en-US" sz="1000" b="1" dirty="0" smtClean="0">
                <a:solidFill>
                  <a:schemeClr val="bg1"/>
                </a:solidFill>
              </a:rPr>
              <a:t>6</a:t>
            </a:r>
            <a:r>
              <a:rPr lang="ru-RU" sz="1000" b="1" dirty="0" smtClean="0">
                <a:solidFill>
                  <a:schemeClr val="bg1"/>
                </a:solidFill>
              </a:rPr>
              <a:t> </a:t>
            </a:r>
            <a:r>
              <a:rPr lang="ru-RU" sz="1000" b="1" dirty="0">
                <a:solidFill>
                  <a:schemeClr val="bg1"/>
                </a:solidFill>
              </a:rPr>
              <a:t>млн. руб.;</a:t>
            </a:r>
          </a:p>
          <a:p>
            <a:r>
              <a:rPr lang="ru-RU" sz="1000" b="1" dirty="0" smtClean="0">
                <a:solidFill>
                  <a:schemeClr val="bg1"/>
                </a:solidFill>
              </a:rPr>
              <a:t>202</a:t>
            </a:r>
            <a:r>
              <a:rPr lang="en-US" sz="1000" b="1" dirty="0" smtClean="0">
                <a:solidFill>
                  <a:schemeClr val="bg1"/>
                </a:solidFill>
              </a:rPr>
              <a:t>4</a:t>
            </a:r>
            <a:r>
              <a:rPr lang="ru-RU" sz="1000" b="1" dirty="0" smtClean="0">
                <a:solidFill>
                  <a:schemeClr val="bg1"/>
                </a:solidFill>
              </a:rPr>
              <a:t> </a:t>
            </a:r>
            <a:r>
              <a:rPr lang="ru-RU" sz="1000" b="1" dirty="0">
                <a:solidFill>
                  <a:schemeClr val="bg1"/>
                </a:solidFill>
              </a:rPr>
              <a:t>год – </a:t>
            </a:r>
            <a:r>
              <a:rPr lang="en-US" sz="1000" b="1" dirty="0" smtClean="0">
                <a:solidFill>
                  <a:schemeClr val="bg1"/>
                </a:solidFill>
              </a:rPr>
              <a:t> </a:t>
            </a:r>
            <a:r>
              <a:rPr lang="ru-RU" sz="1000" b="1" dirty="0" smtClean="0">
                <a:solidFill>
                  <a:schemeClr val="bg1"/>
                </a:solidFill>
              </a:rPr>
              <a:t>1</a:t>
            </a:r>
            <a:r>
              <a:rPr lang="en-US" sz="1000" b="1" dirty="0" smtClean="0">
                <a:solidFill>
                  <a:schemeClr val="bg1"/>
                </a:solidFill>
              </a:rPr>
              <a:t>00</a:t>
            </a:r>
            <a:r>
              <a:rPr lang="ru-RU" sz="1000" b="1" dirty="0" smtClean="0">
                <a:solidFill>
                  <a:schemeClr val="bg1"/>
                </a:solidFill>
              </a:rPr>
              <a:t>,</a:t>
            </a:r>
            <a:r>
              <a:rPr lang="en-US" sz="1000" b="1" dirty="0" smtClean="0">
                <a:solidFill>
                  <a:schemeClr val="bg1"/>
                </a:solidFill>
              </a:rPr>
              <a:t>1</a:t>
            </a:r>
            <a:r>
              <a:rPr lang="ru-RU" sz="1000" b="1" dirty="0" smtClean="0">
                <a:solidFill>
                  <a:schemeClr val="bg1"/>
                </a:solidFill>
              </a:rPr>
              <a:t> </a:t>
            </a:r>
            <a:r>
              <a:rPr lang="ru-RU" sz="1000" b="1" dirty="0">
                <a:solidFill>
                  <a:schemeClr val="bg1"/>
                </a:solidFill>
              </a:rPr>
              <a:t>млн. руб</a:t>
            </a:r>
            <a:r>
              <a:rPr lang="ru-RU" sz="1000" b="1" dirty="0" smtClean="0">
                <a:solidFill>
                  <a:schemeClr val="bg1"/>
                </a:solidFill>
              </a:rPr>
              <a:t>.</a:t>
            </a:r>
            <a:endParaRPr lang="ru-RU" sz="1000" b="1" dirty="0">
              <a:solidFill>
                <a:schemeClr val="bg1"/>
              </a:solidFill>
            </a:endParaRPr>
          </a:p>
        </p:txBody>
      </p:sp>
      <p:sp>
        <p:nvSpPr>
          <p:cNvPr id="45" name="Прямоугольник с двумя скругленными противолежащими углами 44"/>
          <p:cNvSpPr/>
          <p:nvPr/>
        </p:nvSpPr>
        <p:spPr>
          <a:xfrm>
            <a:off x="4500312" y="4443216"/>
            <a:ext cx="2880000" cy="792000"/>
          </a:xfrm>
          <a:prstGeom prst="round2Diag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18000" rIns="18000" bIns="18000" rtlCol="0" anchor="ctr"/>
          <a:lstStyle/>
          <a:p>
            <a:pPr algn="ctr"/>
            <a:r>
              <a:rPr lang="ru-RU" sz="1100" b="1" dirty="0">
                <a:solidFill>
                  <a:schemeClr val="bg1"/>
                </a:solidFill>
              </a:rPr>
              <a:t>Региональный проект </a:t>
            </a:r>
            <a:r>
              <a:rPr lang="ru-RU" sz="1100" b="1" dirty="0" smtClean="0">
                <a:solidFill>
                  <a:schemeClr val="bg1"/>
                </a:solidFill>
              </a:rPr>
              <a:t/>
            </a:r>
            <a:br>
              <a:rPr lang="ru-RU" sz="1100" b="1" dirty="0" smtClean="0">
                <a:solidFill>
                  <a:schemeClr val="bg1"/>
                </a:solidFill>
              </a:rPr>
            </a:br>
            <a:r>
              <a:rPr lang="ru-RU" sz="1100" b="1" dirty="0">
                <a:solidFill>
                  <a:schemeClr val="bg1"/>
                </a:solidFill>
              </a:rPr>
              <a:t>«Развитие туристической инфраструктуры»:</a:t>
            </a:r>
            <a:endParaRPr lang="en-US" sz="1100" b="1" dirty="0" smtClean="0">
              <a:solidFill>
                <a:schemeClr val="bg1"/>
              </a:solidFill>
            </a:endParaRPr>
          </a:p>
          <a:p>
            <a:pPr algn="ctr"/>
            <a:endParaRPr lang="en-US" sz="800" b="1" dirty="0" smtClean="0">
              <a:solidFill>
                <a:schemeClr val="bg1"/>
              </a:solidFill>
            </a:endParaRPr>
          </a:p>
          <a:p>
            <a:r>
              <a:rPr lang="ru-RU" sz="1000" b="1" dirty="0" smtClean="0">
                <a:solidFill>
                  <a:schemeClr val="bg1"/>
                </a:solidFill>
              </a:rPr>
              <a:t>202</a:t>
            </a:r>
            <a:r>
              <a:rPr lang="en-US" sz="1000" b="1" dirty="0" smtClean="0">
                <a:solidFill>
                  <a:schemeClr val="bg1"/>
                </a:solidFill>
              </a:rPr>
              <a:t>2</a:t>
            </a:r>
            <a:r>
              <a:rPr lang="ru-RU" sz="1000" b="1" dirty="0" smtClean="0">
                <a:solidFill>
                  <a:schemeClr val="bg1"/>
                </a:solidFill>
              </a:rPr>
              <a:t> </a:t>
            </a:r>
            <a:r>
              <a:rPr lang="ru-RU" sz="1000" b="1" dirty="0">
                <a:solidFill>
                  <a:schemeClr val="bg1"/>
                </a:solidFill>
              </a:rPr>
              <a:t>год </a:t>
            </a:r>
            <a:r>
              <a:rPr lang="ru-RU" sz="1000" b="1" dirty="0" smtClean="0">
                <a:solidFill>
                  <a:schemeClr val="bg1"/>
                </a:solidFill>
              </a:rPr>
              <a:t>–</a:t>
            </a:r>
            <a:r>
              <a:rPr lang="en-US" sz="1000" b="1" dirty="0" smtClean="0">
                <a:solidFill>
                  <a:schemeClr val="bg1"/>
                </a:solidFill>
              </a:rPr>
              <a:t> 1,3</a:t>
            </a:r>
            <a:r>
              <a:rPr lang="ru-RU" sz="1000" b="1" dirty="0" smtClean="0">
                <a:solidFill>
                  <a:schemeClr val="bg1"/>
                </a:solidFill>
              </a:rPr>
              <a:t> </a:t>
            </a:r>
            <a:r>
              <a:rPr lang="ru-RU" sz="1000" b="1" dirty="0">
                <a:solidFill>
                  <a:schemeClr val="bg1"/>
                </a:solidFill>
              </a:rPr>
              <a:t>млн. руб</a:t>
            </a:r>
            <a:r>
              <a:rPr lang="ru-RU" sz="1000" b="1" dirty="0" smtClean="0">
                <a:solidFill>
                  <a:schemeClr val="bg1"/>
                </a:solidFill>
              </a:rPr>
              <a:t>.</a:t>
            </a:r>
            <a:endParaRPr lang="ru-RU" sz="900" b="1" dirty="0">
              <a:solidFill>
                <a:schemeClr val="bg1"/>
              </a:solidFill>
            </a:endParaRPr>
          </a:p>
        </p:txBody>
      </p:sp>
      <p:sp>
        <p:nvSpPr>
          <p:cNvPr id="48" name="Прямоугольник с двумя скругленными противолежащими углами 47"/>
          <p:cNvSpPr/>
          <p:nvPr/>
        </p:nvSpPr>
        <p:spPr>
          <a:xfrm>
            <a:off x="4500312" y="5445128"/>
            <a:ext cx="2880000" cy="900000"/>
          </a:xfrm>
          <a:prstGeom prst="round2Diag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18000" rIns="18000" bIns="18000" rtlCol="0" anchor="ctr"/>
          <a:lstStyle/>
          <a:p>
            <a:pPr algn="ctr"/>
            <a:r>
              <a:rPr lang="ru-RU" sz="1100" b="1" dirty="0">
                <a:solidFill>
                  <a:schemeClr val="bg1"/>
                </a:solidFill>
              </a:rPr>
              <a:t>Региональный проект «Обеспечение устойчивого сокращения непригодного для проживания жилищного фонда»:</a:t>
            </a:r>
            <a:endParaRPr lang="en-US" sz="1100" b="1" dirty="0">
              <a:solidFill>
                <a:schemeClr val="bg1"/>
              </a:solidFill>
            </a:endParaRPr>
          </a:p>
          <a:p>
            <a:r>
              <a:rPr lang="ru-RU" sz="1000" b="1" dirty="0" smtClean="0">
                <a:solidFill>
                  <a:schemeClr val="bg1"/>
                </a:solidFill>
              </a:rPr>
              <a:t>202</a:t>
            </a:r>
            <a:r>
              <a:rPr lang="en-US" sz="1000" b="1" dirty="0">
                <a:solidFill>
                  <a:schemeClr val="bg1"/>
                </a:solidFill>
              </a:rPr>
              <a:t>3</a:t>
            </a:r>
            <a:r>
              <a:rPr lang="ru-RU" sz="1000" b="1" dirty="0" smtClean="0">
                <a:solidFill>
                  <a:schemeClr val="bg1"/>
                </a:solidFill>
              </a:rPr>
              <a:t> </a:t>
            </a:r>
            <a:r>
              <a:rPr lang="ru-RU" sz="1000" b="1" dirty="0">
                <a:solidFill>
                  <a:schemeClr val="bg1"/>
                </a:solidFill>
              </a:rPr>
              <a:t>год – </a:t>
            </a:r>
            <a:r>
              <a:rPr lang="en-US" sz="1000" b="1" dirty="0" smtClean="0">
                <a:solidFill>
                  <a:schemeClr val="bg1"/>
                </a:solidFill>
              </a:rPr>
              <a:t>162</a:t>
            </a:r>
            <a:r>
              <a:rPr lang="ru-RU" sz="1000" b="1" dirty="0" smtClean="0">
                <a:solidFill>
                  <a:schemeClr val="bg1"/>
                </a:solidFill>
              </a:rPr>
              <a:t>,</a:t>
            </a:r>
            <a:r>
              <a:rPr lang="en-US" sz="1000" b="1" dirty="0" smtClean="0">
                <a:solidFill>
                  <a:schemeClr val="bg1"/>
                </a:solidFill>
              </a:rPr>
              <a:t>7</a:t>
            </a:r>
            <a:r>
              <a:rPr lang="ru-RU" sz="1000" b="1" dirty="0" smtClean="0">
                <a:solidFill>
                  <a:schemeClr val="bg1"/>
                </a:solidFill>
              </a:rPr>
              <a:t> </a:t>
            </a:r>
            <a:r>
              <a:rPr lang="ru-RU" sz="1000" b="1" dirty="0">
                <a:solidFill>
                  <a:schemeClr val="bg1"/>
                </a:solidFill>
              </a:rPr>
              <a:t>млн. </a:t>
            </a:r>
            <a:r>
              <a:rPr lang="ru-RU" sz="1000" b="1" dirty="0" smtClean="0">
                <a:solidFill>
                  <a:schemeClr val="bg1"/>
                </a:solidFill>
              </a:rPr>
              <a:t>руб.;</a:t>
            </a:r>
            <a:endParaRPr lang="ru-RU" sz="1000" b="1" dirty="0">
              <a:solidFill>
                <a:schemeClr val="bg1"/>
              </a:solidFill>
            </a:endParaRPr>
          </a:p>
          <a:p>
            <a:r>
              <a:rPr lang="ru-RU" sz="1000" b="1" dirty="0" smtClean="0">
                <a:solidFill>
                  <a:schemeClr val="bg1"/>
                </a:solidFill>
              </a:rPr>
              <a:t>202</a:t>
            </a:r>
            <a:r>
              <a:rPr lang="en-US" sz="1000" b="1" dirty="0">
                <a:solidFill>
                  <a:schemeClr val="bg1"/>
                </a:solidFill>
              </a:rPr>
              <a:t>4</a:t>
            </a:r>
            <a:r>
              <a:rPr lang="ru-RU" sz="1000" b="1" dirty="0" smtClean="0">
                <a:solidFill>
                  <a:schemeClr val="bg1"/>
                </a:solidFill>
              </a:rPr>
              <a:t> </a:t>
            </a:r>
            <a:r>
              <a:rPr lang="ru-RU" sz="1000" b="1" dirty="0">
                <a:solidFill>
                  <a:schemeClr val="bg1"/>
                </a:solidFill>
              </a:rPr>
              <a:t>год – </a:t>
            </a:r>
            <a:r>
              <a:rPr lang="en-US" sz="1000" b="1" dirty="0" smtClean="0">
                <a:solidFill>
                  <a:schemeClr val="bg1"/>
                </a:solidFill>
              </a:rPr>
              <a:t>  28</a:t>
            </a:r>
            <a:r>
              <a:rPr lang="ru-RU" sz="1000" b="1" dirty="0" smtClean="0">
                <a:solidFill>
                  <a:schemeClr val="bg1"/>
                </a:solidFill>
              </a:rPr>
              <a:t>,</a:t>
            </a:r>
            <a:r>
              <a:rPr lang="en-US" sz="1000" b="1" dirty="0" smtClean="0">
                <a:solidFill>
                  <a:schemeClr val="bg1"/>
                </a:solidFill>
              </a:rPr>
              <a:t>5</a:t>
            </a:r>
            <a:r>
              <a:rPr lang="ru-RU" sz="1000" b="1" dirty="0" smtClean="0">
                <a:solidFill>
                  <a:schemeClr val="bg1"/>
                </a:solidFill>
              </a:rPr>
              <a:t> </a:t>
            </a:r>
            <a:r>
              <a:rPr lang="ru-RU" sz="1000" b="1" dirty="0">
                <a:solidFill>
                  <a:schemeClr val="bg1"/>
                </a:solidFill>
              </a:rPr>
              <a:t>млн. </a:t>
            </a:r>
            <a:r>
              <a:rPr lang="ru-RU" sz="1000" b="1" dirty="0" smtClean="0">
                <a:solidFill>
                  <a:schemeClr val="bg1"/>
                </a:solidFill>
              </a:rPr>
              <a:t>руб</a:t>
            </a:r>
            <a:r>
              <a:rPr lang="ru-RU" sz="1000" b="1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2332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7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Проект бюджета города Пскова на 202</a:t>
            </a:r>
            <a:r>
              <a:rPr lang="en-US" b="1" dirty="0" smtClean="0"/>
              <a:t>3</a:t>
            </a:r>
            <a:r>
              <a:rPr lang="ru-RU" b="1" dirty="0" smtClean="0"/>
              <a:t> год 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и плановый период 202</a:t>
            </a:r>
            <a:r>
              <a:rPr lang="en-US" b="1" dirty="0" smtClean="0"/>
              <a:t>4</a:t>
            </a:r>
            <a:r>
              <a:rPr lang="ru-RU" b="1" dirty="0" smtClean="0"/>
              <a:t> и 202</a:t>
            </a:r>
            <a:r>
              <a:rPr lang="en-US" b="1" dirty="0" smtClean="0"/>
              <a:t>5</a:t>
            </a:r>
            <a:r>
              <a:rPr lang="ru-RU" b="1" dirty="0" smtClean="0"/>
              <a:t> годов</a:t>
            </a:r>
            <a:endParaRPr lang="ru-RU" b="1" dirty="0"/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-6350" y="6521450"/>
            <a:ext cx="91440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300" b="1" dirty="0" smtClean="0"/>
              <a:t>24</a:t>
            </a:r>
            <a:r>
              <a:rPr lang="ru-RU" sz="1300" b="1" dirty="0" smtClean="0"/>
              <a:t> ноября 202</a:t>
            </a:r>
            <a:r>
              <a:rPr lang="en-US" sz="1300" b="1" dirty="0" smtClean="0"/>
              <a:t>2</a:t>
            </a:r>
            <a:r>
              <a:rPr lang="ru-RU" sz="1300" b="1" dirty="0" smtClean="0"/>
              <a:t> года</a:t>
            </a:r>
            <a:endParaRPr lang="ru-RU" sz="1300" b="1" dirty="0"/>
          </a:p>
        </p:txBody>
      </p:sp>
    </p:spTree>
    <p:extLst>
      <p:ext uri="{BB962C8B-B14F-4D97-AF65-F5344CB8AC3E}">
        <p14:creationId xmlns:p14="http://schemas.microsoft.com/office/powerpoint/2010/main" val="221612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502604"/>
                </a:solidFill>
              </a:rPr>
              <a:t>Проект бюджета города Пскова на 202</a:t>
            </a:r>
            <a:r>
              <a:rPr lang="en-US" b="1" dirty="0" smtClean="0">
                <a:solidFill>
                  <a:srgbClr val="502604"/>
                </a:solidFill>
              </a:rPr>
              <a:t>3</a:t>
            </a:r>
            <a:r>
              <a:rPr lang="ru-RU" b="1" dirty="0" smtClean="0">
                <a:solidFill>
                  <a:srgbClr val="502604"/>
                </a:solidFill>
              </a:rPr>
              <a:t> год </a:t>
            </a:r>
            <a:r>
              <a:rPr lang="ru-RU" b="1" dirty="0">
                <a:solidFill>
                  <a:srgbClr val="502604"/>
                </a:solidFill>
              </a:rPr>
              <a:t/>
            </a:r>
            <a:br>
              <a:rPr lang="ru-RU" b="1" dirty="0">
                <a:solidFill>
                  <a:srgbClr val="502604"/>
                </a:solidFill>
              </a:rPr>
            </a:br>
            <a:r>
              <a:rPr lang="ru-RU" b="1" dirty="0" smtClean="0">
                <a:solidFill>
                  <a:srgbClr val="502604"/>
                </a:solidFill>
              </a:rPr>
              <a:t>и плановый период 202</a:t>
            </a:r>
            <a:r>
              <a:rPr lang="en-US" b="1" dirty="0" smtClean="0">
                <a:solidFill>
                  <a:srgbClr val="502604"/>
                </a:solidFill>
              </a:rPr>
              <a:t>4</a:t>
            </a:r>
            <a:r>
              <a:rPr lang="ru-RU" b="1" dirty="0" smtClean="0">
                <a:solidFill>
                  <a:srgbClr val="502604"/>
                </a:solidFill>
              </a:rPr>
              <a:t> и 202</a:t>
            </a:r>
            <a:r>
              <a:rPr lang="en-US" b="1" dirty="0" smtClean="0">
                <a:solidFill>
                  <a:srgbClr val="502604"/>
                </a:solidFill>
              </a:rPr>
              <a:t>5</a:t>
            </a:r>
            <a:r>
              <a:rPr lang="ru-RU" b="1" dirty="0" smtClean="0">
                <a:solidFill>
                  <a:srgbClr val="502604"/>
                </a:solidFill>
              </a:rPr>
              <a:t> годов</a:t>
            </a:r>
            <a:endParaRPr lang="ru-RU" b="1" dirty="0">
              <a:solidFill>
                <a:srgbClr val="502604"/>
              </a:solidFill>
            </a:endParaRP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-6350" y="6521450"/>
            <a:ext cx="91440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300" b="1" dirty="0" smtClean="0">
                <a:solidFill>
                  <a:srgbClr val="502604"/>
                </a:solidFill>
              </a:rPr>
              <a:t>24</a:t>
            </a:r>
            <a:r>
              <a:rPr lang="ru-RU" sz="1300" b="1" dirty="0" smtClean="0">
                <a:solidFill>
                  <a:srgbClr val="502604"/>
                </a:solidFill>
              </a:rPr>
              <a:t> ноября 202</a:t>
            </a:r>
            <a:r>
              <a:rPr lang="en-US" sz="1300" b="1" dirty="0" smtClean="0">
                <a:solidFill>
                  <a:srgbClr val="502604"/>
                </a:solidFill>
              </a:rPr>
              <a:t>2</a:t>
            </a:r>
            <a:r>
              <a:rPr lang="ru-RU" sz="1300" b="1" dirty="0" smtClean="0">
                <a:solidFill>
                  <a:srgbClr val="502604"/>
                </a:solidFill>
              </a:rPr>
              <a:t> года</a:t>
            </a:r>
            <a:endParaRPr lang="ru-RU" sz="1300" b="1" dirty="0">
              <a:solidFill>
                <a:srgbClr val="502604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98455" y="883604"/>
            <a:ext cx="1072088" cy="3539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>
                <a:solidFill>
                  <a:srgbClr val="F79646">
                    <a:lumMod val="50000"/>
                  </a:srgbClr>
                </a:solidFill>
                <a:latin typeface="Calibri"/>
              </a:rPr>
              <a:t>млн. руб.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137646" y="591071"/>
            <a:ext cx="70242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02604"/>
                </a:solidFill>
                <a:latin typeface="Calibri" pitchFamily="34" charset="0"/>
              </a:rPr>
              <a:t>Основные характеристики бюджета </a:t>
            </a:r>
            <a:r>
              <a:rPr lang="ru-RU" sz="2400" b="1" dirty="0">
                <a:solidFill>
                  <a:srgbClr val="502604"/>
                </a:solidFill>
                <a:latin typeface="Calibri" pitchFamily="34" charset="0"/>
              </a:rPr>
              <a:t>города </a:t>
            </a:r>
            <a:r>
              <a:rPr lang="ru-RU" sz="2400" b="1" dirty="0" smtClean="0">
                <a:solidFill>
                  <a:srgbClr val="502604"/>
                </a:solidFill>
                <a:latin typeface="Calibri" pitchFamily="34" charset="0"/>
              </a:rPr>
              <a:t>Пскова</a:t>
            </a:r>
            <a:endParaRPr lang="ru-RU" sz="2400" b="1" dirty="0">
              <a:solidFill>
                <a:srgbClr val="502604"/>
              </a:solidFill>
              <a:latin typeface="Calibri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038641"/>
              </p:ext>
            </p:extLst>
          </p:nvPr>
        </p:nvGraphicFramePr>
        <p:xfrm>
          <a:off x="107502" y="1244939"/>
          <a:ext cx="8928994" cy="2111280"/>
        </p:xfrm>
        <a:graphic>
          <a:graphicData uri="http://schemas.openxmlformats.org/drawingml/2006/table">
            <a:tbl>
              <a:tblPr/>
              <a:tblGrid>
                <a:gridCol w="2358289"/>
                <a:gridCol w="1314141"/>
                <a:gridCol w="1314141"/>
                <a:gridCol w="1314141"/>
                <a:gridCol w="1314141"/>
                <a:gridCol w="1314141"/>
              </a:tblGrid>
              <a:tr h="3997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Наименование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первоначальный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2022 год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уточнённый 2022 год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проект 2023 год 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проект 2024 год 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проект 2025 год 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</a:tr>
              <a:tr h="2154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ДОХОДЫ - всего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8 236,1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8 849,5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6 247,0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6 477,3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6 005,4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470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Налоговые и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/>
                      </a:r>
                      <a:b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неналоговые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доходы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2 105,1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2 113,8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2 227,8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2 356,8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2 473,6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154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Безвозмездные поступления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6 131,0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6 735,7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4 019,2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4 120,5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3 531,8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154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РАСХОДЫ - всего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8 342,6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9 062,6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6 396,7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6 519,0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5 958,7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154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ДЕФИЦИТ/ПРОФИЦИТ (-/+)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-106,5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-213,1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-149,7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-41,7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+46,7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154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ДЕФИЦИТ (%)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7,0%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13,9%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9,4%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2,5%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8026072"/>
              </p:ext>
            </p:extLst>
          </p:nvPr>
        </p:nvGraphicFramePr>
        <p:xfrm>
          <a:off x="0" y="3600594"/>
          <a:ext cx="9144000" cy="3067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2397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502604"/>
                </a:solidFill>
              </a:rPr>
              <a:t>Проект бюджета города Пскова на 202</a:t>
            </a:r>
            <a:r>
              <a:rPr lang="en-US" b="1" dirty="0" smtClean="0">
                <a:solidFill>
                  <a:srgbClr val="502604"/>
                </a:solidFill>
              </a:rPr>
              <a:t>3</a:t>
            </a:r>
            <a:r>
              <a:rPr lang="ru-RU" b="1" dirty="0" smtClean="0">
                <a:solidFill>
                  <a:srgbClr val="502604"/>
                </a:solidFill>
              </a:rPr>
              <a:t> год </a:t>
            </a:r>
            <a:r>
              <a:rPr lang="ru-RU" b="1" dirty="0">
                <a:solidFill>
                  <a:srgbClr val="502604"/>
                </a:solidFill>
              </a:rPr>
              <a:t/>
            </a:r>
            <a:br>
              <a:rPr lang="ru-RU" b="1" dirty="0">
                <a:solidFill>
                  <a:srgbClr val="502604"/>
                </a:solidFill>
              </a:rPr>
            </a:br>
            <a:r>
              <a:rPr lang="ru-RU" b="1" dirty="0" smtClean="0">
                <a:solidFill>
                  <a:srgbClr val="502604"/>
                </a:solidFill>
              </a:rPr>
              <a:t>и плановый период 202</a:t>
            </a:r>
            <a:r>
              <a:rPr lang="en-US" b="1" dirty="0" smtClean="0">
                <a:solidFill>
                  <a:srgbClr val="502604"/>
                </a:solidFill>
              </a:rPr>
              <a:t>4</a:t>
            </a:r>
            <a:r>
              <a:rPr lang="ru-RU" b="1" dirty="0" smtClean="0">
                <a:solidFill>
                  <a:srgbClr val="502604"/>
                </a:solidFill>
              </a:rPr>
              <a:t> и 202</a:t>
            </a:r>
            <a:r>
              <a:rPr lang="en-US" b="1" dirty="0" smtClean="0">
                <a:solidFill>
                  <a:srgbClr val="502604"/>
                </a:solidFill>
              </a:rPr>
              <a:t>5</a:t>
            </a:r>
            <a:r>
              <a:rPr lang="ru-RU" b="1" dirty="0" smtClean="0">
                <a:solidFill>
                  <a:srgbClr val="502604"/>
                </a:solidFill>
              </a:rPr>
              <a:t> годов</a:t>
            </a:r>
            <a:endParaRPr lang="ru-RU" b="1" dirty="0">
              <a:solidFill>
                <a:srgbClr val="502604"/>
              </a:solidFill>
            </a:endParaRP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-6350" y="6521450"/>
            <a:ext cx="91440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300" b="1" dirty="0" smtClean="0">
                <a:solidFill>
                  <a:srgbClr val="502604"/>
                </a:solidFill>
              </a:rPr>
              <a:t>24</a:t>
            </a:r>
            <a:r>
              <a:rPr lang="ru-RU" sz="1300" b="1" dirty="0" smtClean="0">
                <a:solidFill>
                  <a:srgbClr val="502604"/>
                </a:solidFill>
              </a:rPr>
              <a:t> ноября 202</a:t>
            </a:r>
            <a:r>
              <a:rPr lang="en-US" sz="1300" b="1" dirty="0" smtClean="0">
                <a:solidFill>
                  <a:srgbClr val="502604"/>
                </a:solidFill>
              </a:rPr>
              <a:t>2</a:t>
            </a:r>
            <a:r>
              <a:rPr lang="ru-RU" sz="1300" b="1" dirty="0" smtClean="0">
                <a:solidFill>
                  <a:srgbClr val="502604"/>
                </a:solidFill>
              </a:rPr>
              <a:t> года</a:t>
            </a:r>
            <a:endParaRPr lang="ru-RU" sz="1300" b="1" dirty="0">
              <a:solidFill>
                <a:srgbClr val="50260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98455" y="965244"/>
            <a:ext cx="1072088" cy="3539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>
                <a:solidFill>
                  <a:srgbClr val="F79646">
                    <a:lumMod val="50000"/>
                  </a:srgbClr>
                </a:solidFill>
                <a:latin typeface="Calibri"/>
              </a:rPr>
              <a:t>млн. руб.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41575" y="615454"/>
            <a:ext cx="88164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rgbClr val="502604"/>
                </a:solidFill>
                <a:latin typeface="Calibri" pitchFamily="34" charset="0"/>
              </a:rPr>
              <a:t>Объем и структура налоговых и неналоговых доходов </a:t>
            </a:r>
            <a:r>
              <a:rPr lang="ru-RU" sz="2400" b="1" dirty="0" smtClean="0">
                <a:solidFill>
                  <a:srgbClr val="502604"/>
                </a:solidFill>
                <a:latin typeface="Calibri" pitchFamily="34" charset="0"/>
              </a:rPr>
              <a:t>20</a:t>
            </a:r>
            <a:r>
              <a:rPr lang="en-US" sz="2400" b="1" dirty="0" smtClean="0">
                <a:solidFill>
                  <a:srgbClr val="502604"/>
                </a:solidFill>
                <a:latin typeface="Calibri" pitchFamily="34" charset="0"/>
              </a:rPr>
              <a:t>23</a:t>
            </a:r>
            <a:r>
              <a:rPr lang="ru-RU" sz="2400" b="1" dirty="0" smtClean="0">
                <a:solidFill>
                  <a:srgbClr val="502604"/>
                </a:solidFill>
                <a:latin typeface="Calibri" pitchFamily="34" charset="0"/>
              </a:rPr>
              <a:t> </a:t>
            </a:r>
            <a:r>
              <a:rPr lang="ru-RU" sz="2400" b="1" dirty="0">
                <a:solidFill>
                  <a:srgbClr val="502604"/>
                </a:solidFill>
                <a:latin typeface="Calibri" pitchFamily="34" charset="0"/>
              </a:rPr>
              <a:t>года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4051608"/>
              </p:ext>
            </p:extLst>
          </p:nvPr>
        </p:nvGraphicFramePr>
        <p:xfrm>
          <a:off x="323528" y="1412777"/>
          <a:ext cx="3672408" cy="4642921"/>
        </p:xfrm>
        <a:graphic>
          <a:graphicData uri="http://schemas.openxmlformats.org/drawingml/2006/table">
            <a:tbl>
              <a:tblPr/>
              <a:tblGrid>
                <a:gridCol w="1893771"/>
                <a:gridCol w="921080"/>
                <a:gridCol w="857557"/>
              </a:tblGrid>
              <a:tr h="4802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Доход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Сумма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Уд. вес,%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</a:tr>
              <a:tr h="2683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НДФЛ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1 577,8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70,8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9412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Налог на имущество физических лиц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78,8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4802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Земельный налог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116,3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5,2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683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Госпошлина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35,8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7107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Налоги на совокупный доход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264,7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11,9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7107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Акцизы по подакцизным товарам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17,3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4802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Неналоговые доходы 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137,1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683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ВСЕГО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2 227,8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8374519"/>
              </p:ext>
            </p:extLst>
          </p:nvPr>
        </p:nvGraphicFramePr>
        <p:xfrm>
          <a:off x="4649801" y="1412776"/>
          <a:ext cx="4408225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9095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502604"/>
                </a:solidFill>
              </a:rPr>
              <a:t>Проект бюджета города Пскова на 202</a:t>
            </a:r>
            <a:r>
              <a:rPr lang="en-US" b="1" dirty="0" smtClean="0">
                <a:solidFill>
                  <a:srgbClr val="502604"/>
                </a:solidFill>
              </a:rPr>
              <a:t>3</a:t>
            </a:r>
            <a:r>
              <a:rPr lang="ru-RU" b="1" dirty="0" smtClean="0">
                <a:solidFill>
                  <a:srgbClr val="502604"/>
                </a:solidFill>
              </a:rPr>
              <a:t> год </a:t>
            </a:r>
            <a:r>
              <a:rPr lang="ru-RU" b="1" dirty="0">
                <a:solidFill>
                  <a:srgbClr val="502604"/>
                </a:solidFill>
              </a:rPr>
              <a:t/>
            </a:r>
            <a:br>
              <a:rPr lang="ru-RU" b="1" dirty="0">
                <a:solidFill>
                  <a:srgbClr val="502604"/>
                </a:solidFill>
              </a:rPr>
            </a:br>
            <a:r>
              <a:rPr lang="ru-RU" b="1" dirty="0" smtClean="0">
                <a:solidFill>
                  <a:srgbClr val="502604"/>
                </a:solidFill>
              </a:rPr>
              <a:t>и плановый период 202</a:t>
            </a:r>
            <a:r>
              <a:rPr lang="en-US" b="1" dirty="0" smtClean="0">
                <a:solidFill>
                  <a:srgbClr val="502604"/>
                </a:solidFill>
              </a:rPr>
              <a:t>4</a:t>
            </a:r>
            <a:r>
              <a:rPr lang="ru-RU" b="1" dirty="0" smtClean="0">
                <a:solidFill>
                  <a:srgbClr val="502604"/>
                </a:solidFill>
              </a:rPr>
              <a:t> и 202</a:t>
            </a:r>
            <a:r>
              <a:rPr lang="en-US" b="1" dirty="0" smtClean="0">
                <a:solidFill>
                  <a:srgbClr val="502604"/>
                </a:solidFill>
              </a:rPr>
              <a:t>5</a:t>
            </a:r>
            <a:r>
              <a:rPr lang="ru-RU" b="1" dirty="0" smtClean="0">
                <a:solidFill>
                  <a:srgbClr val="502604"/>
                </a:solidFill>
              </a:rPr>
              <a:t> годов</a:t>
            </a:r>
            <a:endParaRPr lang="ru-RU" b="1" dirty="0">
              <a:solidFill>
                <a:srgbClr val="502604"/>
              </a:solidFill>
            </a:endParaRP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-6350" y="6521450"/>
            <a:ext cx="91440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300" b="1" dirty="0" smtClean="0">
                <a:solidFill>
                  <a:srgbClr val="502604"/>
                </a:solidFill>
              </a:rPr>
              <a:t>24</a:t>
            </a:r>
            <a:r>
              <a:rPr lang="ru-RU" sz="1300" b="1" dirty="0" smtClean="0">
                <a:solidFill>
                  <a:srgbClr val="502604"/>
                </a:solidFill>
              </a:rPr>
              <a:t> ноября 202</a:t>
            </a:r>
            <a:r>
              <a:rPr lang="en-US" sz="1300" b="1" dirty="0" smtClean="0">
                <a:solidFill>
                  <a:srgbClr val="502604"/>
                </a:solidFill>
              </a:rPr>
              <a:t>2</a:t>
            </a:r>
            <a:r>
              <a:rPr lang="ru-RU" sz="1300" b="1" dirty="0" smtClean="0">
                <a:solidFill>
                  <a:srgbClr val="502604"/>
                </a:solidFill>
              </a:rPr>
              <a:t> года</a:t>
            </a:r>
            <a:endParaRPr lang="ru-RU" sz="1300" b="1" dirty="0">
              <a:solidFill>
                <a:srgbClr val="50260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98455" y="883604"/>
            <a:ext cx="1072088" cy="3539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>
                <a:solidFill>
                  <a:srgbClr val="F79646">
                    <a:lumMod val="50000"/>
                  </a:srgbClr>
                </a:solidFill>
                <a:latin typeface="Calibri"/>
              </a:rPr>
              <a:t>млн. руб.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329340" y="565109"/>
            <a:ext cx="66409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rgbClr val="502604"/>
                </a:solidFill>
                <a:latin typeface="Calibri" pitchFamily="34" charset="0"/>
              </a:rPr>
              <a:t>Объем и </a:t>
            </a:r>
            <a:r>
              <a:rPr lang="ru-RU" sz="2800" b="1" dirty="0" smtClean="0">
                <a:solidFill>
                  <a:srgbClr val="502604"/>
                </a:solidFill>
                <a:latin typeface="Calibri" pitchFamily="34" charset="0"/>
              </a:rPr>
              <a:t>структура неналоговых доходов</a:t>
            </a:r>
            <a:endParaRPr lang="ru-RU" sz="2800" b="1" dirty="0">
              <a:solidFill>
                <a:srgbClr val="502604"/>
              </a:solidFill>
              <a:latin typeface="Calibri" pitchFamily="34" charset="0"/>
            </a:endParaRP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7250559"/>
              </p:ext>
            </p:extLst>
          </p:nvPr>
        </p:nvGraphicFramePr>
        <p:xfrm>
          <a:off x="-6349" y="1328737"/>
          <a:ext cx="9150350" cy="5124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4202766"/>
              </p:ext>
            </p:extLst>
          </p:nvPr>
        </p:nvGraphicFramePr>
        <p:xfrm>
          <a:off x="5508104" y="2060848"/>
          <a:ext cx="363589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0415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502604"/>
                </a:solidFill>
              </a:rPr>
              <a:t>Проект бюджета города Пскова на 202</a:t>
            </a:r>
            <a:r>
              <a:rPr lang="en-US" b="1" dirty="0" smtClean="0">
                <a:solidFill>
                  <a:srgbClr val="502604"/>
                </a:solidFill>
              </a:rPr>
              <a:t>3</a:t>
            </a:r>
            <a:r>
              <a:rPr lang="ru-RU" b="1" dirty="0" smtClean="0">
                <a:solidFill>
                  <a:srgbClr val="502604"/>
                </a:solidFill>
              </a:rPr>
              <a:t> год </a:t>
            </a:r>
            <a:r>
              <a:rPr lang="ru-RU" b="1" dirty="0">
                <a:solidFill>
                  <a:srgbClr val="502604"/>
                </a:solidFill>
              </a:rPr>
              <a:t/>
            </a:r>
            <a:br>
              <a:rPr lang="ru-RU" b="1" dirty="0">
                <a:solidFill>
                  <a:srgbClr val="502604"/>
                </a:solidFill>
              </a:rPr>
            </a:br>
            <a:r>
              <a:rPr lang="ru-RU" b="1" dirty="0" smtClean="0">
                <a:solidFill>
                  <a:srgbClr val="502604"/>
                </a:solidFill>
              </a:rPr>
              <a:t>и плановый период 202</a:t>
            </a:r>
            <a:r>
              <a:rPr lang="en-US" b="1" dirty="0" smtClean="0">
                <a:solidFill>
                  <a:srgbClr val="502604"/>
                </a:solidFill>
              </a:rPr>
              <a:t>4</a:t>
            </a:r>
            <a:r>
              <a:rPr lang="ru-RU" b="1" dirty="0" smtClean="0">
                <a:solidFill>
                  <a:srgbClr val="502604"/>
                </a:solidFill>
              </a:rPr>
              <a:t> и 202</a:t>
            </a:r>
            <a:r>
              <a:rPr lang="en-US" b="1" dirty="0" smtClean="0">
                <a:solidFill>
                  <a:srgbClr val="502604"/>
                </a:solidFill>
              </a:rPr>
              <a:t>5</a:t>
            </a:r>
            <a:r>
              <a:rPr lang="ru-RU" b="1" dirty="0" smtClean="0">
                <a:solidFill>
                  <a:srgbClr val="502604"/>
                </a:solidFill>
              </a:rPr>
              <a:t> годов</a:t>
            </a:r>
            <a:endParaRPr lang="ru-RU" b="1" dirty="0">
              <a:solidFill>
                <a:srgbClr val="502604"/>
              </a:solidFill>
            </a:endParaRP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-6350" y="6521450"/>
            <a:ext cx="91440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300" b="1" dirty="0" smtClean="0">
                <a:solidFill>
                  <a:srgbClr val="502604"/>
                </a:solidFill>
              </a:rPr>
              <a:t>24</a:t>
            </a:r>
            <a:r>
              <a:rPr lang="ru-RU" sz="1300" b="1" dirty="0" smtClean="0">
                <a:solidFill>
                  <a:srgbClr val="502604"/>
                </a:solidFill>
              </a:rPr>
              <a:t> ноября 202</a:t>
            </a:r>
            <a:r>
              <a:rPr lang="en-US" sz="1300" b="1" dirty="0" smtClean="0">
                <a:solidFill>
                  <a:srgbClr val="502604"/>
                </a:solidFill>
              </a:rPr>
              <a:t>2</a:t>
            </a:r>
            <a:r>
              <a:rPr lang="ru-RU" sz="1300" b="1" dirty="0" smtClean="0">
                <a:solidFill>
                  <a:srgbClr val="502604"/>
                </a:solidFill>
              </a:rPr>
              <a:t> года</a:t>
            </a:r>
            <a:endParaRPr lang="ru-RU" sz="1300" b="1" dirty="0">
              <a:solidFill>
                <a:srgbClr val="502604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98455" y="949105"/>
            <a:ext cx="1072088" cy="3539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>
                <a:solidFill>
                  <a:srgbClr val="F79646">
                    <a:lumMod val="50000"/>
                  </a:srgbClr>
                </a:solidFill>
                <a:latin typeface="Calibri"/>
              </a:rPr>
              <a:t>млн. руб.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04311" y="631511"/>
            <a:ext cx="849097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rgbClr val="502604"/>
                </a:solidFill>
                <a:latin typeface="Calibri" pitchFamily="34" charset="0"/>
              </a:rPr>
              <a:t>Объем и структура межбюджетных трансфертов </a:t>
            </a:r>
            <a:r>
              <a:rPr lang="ru-RU" sz="2400" b="1" dirty="0" smtClean="0">
                <a:solidFill>
                  <a:srgbClr val="502604"/>
                </a:solidFill>
                <a:latin typeface="Calibri" pitchFamily="34" charset="0"/>
              </a:rPr>
              <a:t>20</a:t>
            </a:r>
            <a:r>
              <a:rPr lang="en-US" sz="2400" b="1" dirty="0" smtClean="0">
                <a:solidFill>
                  <a:srgbClr val="502604"/>
                </a:solidFill>
                <a:latin typeface="Calibri" pitchFamily="34" charset="0"/>
              </a:rPr>
              <a:t>2</a:t>
            </a:r>
            <a:r>
              <a:rPr lang="ru-RU" sz="2400" b="1" dirty="0" smtClean="0">
                <a:solidFill>
                  <a:srgbClr val="502604"/>
                </a:solidFill>
                <a:latin typeface="Calibri" pitchFamily="34" charset="0"/>
              </a:rPr>
              <a:t>2-20</a:t>
            </a:r>
            <a:r>
              <a:rPr lang="en-US" sz="2400" b="1" dirty="0" smtClean="0">
                <a:solidFill>
                  <a:srgbClr val="502604"/>
                </a:solidFill>
                <a:latin typeface="Calibri" pitchFamily="34" charset="0"/>
              </a:rPr>
              <a:t>2</a:t>
            </a:r>
            <a:r>
              <a:rPr lang="ru-RU" sz="2400" b="1" dirty="0" smtClean="0">
                <a:solidFill>
                  <a:srgbClr val="502604"/>
                </a:solidFill>
                <a:latin typeface="Calibri" pitchFamily="34" charset="0"/>
              </a:rPr>
              <a:t>5 </a:t>
            </a:r>
            <a:r>
              <a:rPr lang="ru-RU" sz="2400" b="1" dirty="0">
                <a:solidFill>
                  <a:srgbClr val="502604"/>
                </a:solidFill>
                <a:latin typeface="Calibri" pitchFamily="34" charset="0"/>
              </a:rPr>
              <a:t>гг.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011851"/>
              </p:ext>
            </p:extLst>
          </p:nvPr>
        </p:nvGraphicFramePr>
        <p:xfrm>
          <a:off x="323531" y="1303049"/>
          <a:ext cx="8496941" cy="1922880"/>
        </p:xfrm>
        <a:graphic>
          <a:graphicData uri="http://schemas.openxmlformats.org/drawingml/2006/table">
            <a:tbl>
              <a:tblPr/>
              <a:tblGrid>
                <a:gridCol w="3312106"/>
                <a:gridCol w="1036967"/>
                <a:gridCol w="1036967"/>
                <a:gridCol w="1036967"/>
                <a:gridCol w="1036967"/>
                <a:gridCol w="1036967"/>
              </a:tblGrid>
              <a:tr h="2614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Вид МБТ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2022 год, первонач.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2022 год </a:t>
                      </a:r>
                      <a:b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уточнен.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2023 год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2024 год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2025 год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</a:tr>
              <a:tr h="704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Дотации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18,8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131,4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50,5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704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Субсидии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2 559,4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3 402,6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1 469,5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1 406,5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1 175,2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704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Субвенции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1 759,3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1 927,6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1 928,7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1 939,2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1 938,9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704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Иные МБТ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1 793,5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1 274,1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570,5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774,8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417,7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7046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6 131,0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6 735,7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4 019,2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4 120,5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3 531,8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0699684"/>
              </p:ext>
            </p:extLst>
          </p:nvPr>
        </p:nvGraphicFramePr>
        <p:xfrm>
          <a:off x="1475656" y="3284984"/>
          <a:ext cx="607695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0415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502604"/>
                </a:solidFill>
              </a:rPr>
              <a:t>Проект бюджета города Пскова на 202</a:t>
            </a:r>
            <a:r>
              <a:rPr lang="en-US" b="1" dirty="0" smtClean="0">
                <a:solidFill>
                  <a:srgbClr val="502604"/>
                </a:solidFill>
              </a:rPr>
              <a:t>3</a:t>
            </a:r>
            <a:r>
              <a:rPr lang="ru-RU" b="1" dirty="0" smtClean="0">
                <a:solidFill>
                  <a:srgbClr val="502604"/>
                </a:solidFill>
              </a:rPr>
              <a:t> год </a:t>
            </a:r>
            <a:r>
              <a:rPr lang="ru-RU" b="1" dirty="0">
                <a:solidFill>
                  <a:srgbClr val="502604"/>
                </a:solidFill>
              </a:rPr>
              <a:t/>
            </a:r>
            <a:br>
              <a:rPr lang="ru-RU" b="1" dirty="0">
                <a:solidFill>
                  <a:srgbClr val="502604"/>
                </a:solidFill>
              </a:rPr>
            </a:br>
            <a:r>
              <a:rPr lang="ru-RU" b="1" dirty="0" smtClean="0">
                <a:solidFill>
                  <a:srgbClr val="502604"/>
                </a:solidFill>
              </a:rPr>
              <a:t>и плановый период 202</a:t>
            </a:r>
            <a:r>
              <a:rPr lang="en-US" b="1" dirty="0" smtClean="0">
                <a:solidFill>
                  <a:srgbClr val="502604"/>
                </a:solidFill>
              </a:rPr>
              <a:t>4</a:t>
            </a:r>
            <a:r>
              <a:rPr lang="ru-RU" b="1" dirty="0" smtClean="0">
                <a:solidFill>
                  <a:srgbClr val="502604"/>
                </a:solidFill>
              </a:rPr>
              <a:t> и 202</a:t>
            </a:r>
            <a:r>
              <a:rPr lang="en-US" b="1" dirty="0" smtClean="0">
                <a:solidFill>
                  <a:srgbClr val="502604"/>
                </a:solidFill>
              </a:rPr>
              <a:t>5</a:t>
            </a:r>
            <a:r>
              <a:rPr lang="ru-RU" b="1" dirty="0" smtClean="0">
                <a:solidFill>
                  <a:srgbClr val="502604"/>
                </a:solidFill>
              </a:rPr>
              <a:t> годов</a:t>
            </a:r>
            <a:endParaRPr lang="ru-RU" b="1" dirty="0">
              <a:solidFill>
                <a:srgbClr val="502604"/>
              </a:solidFill>
            </a:endParaRP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-6350" y="6521450"/>
            <a:ext cx="91440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300" b="1" dirty="0" smtClean="0">
                <a:solidFill>
                  <a:srgbClr val="502604"/>
                </a:solidFill>
              </a:rPr>
              <a:t>24</a:t>
            </a:r>
            <a:r>
              <a:rPr lang="ru-RU" sz="1300" b="1" dirty="0" smtClean="0">
                <a:solidFill>
                  <a:srgbClr val="502604"/>
                </a:solidFill>
              </a:rPr>
              <a:t> ноября 202</a:t>
            </a:r>
            <a:r>
              <a:rPr lang="en-US" sz="1300" b="1" dirty="0" smtClean="0">
                <a:solidFill>
                  <a:srgbClr val="502604"/>
                </a:solidFill>
              </a:rPr>
              <a:t>2</a:t>
            </a:r>
            <a:r>
              <a:rPr lang="ru-RU" sz="1300" b="1" dirty="0" smtClean="0">
                <a:solidFill>
                  <a:srgbClr val="502604"/>
                </a:solidFill>
              </a:rPr>
              <a:t> года</a:t>
            </a:r>
            <a:endParaRPr lang="ru-RU" sz="1300" b="1" dirty="0">
              <a:solidFill>
                <a:srgbClr val="502604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98455" y="1778913"/>
            <a:ext cx="1072088" cy="3539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>
                <a:solidFill>
                  <a:srgbClr val="F79646">
                    <a:lumMod val="50000"/>
                  </a:srgbClr>
                </a:solidFill>
                <a:latin typeface="Calibri"/>
              </a:rPr>
              <a:t>млн. руб.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283" y="1136357"/>
            <a:ext cx="913765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500" b="1" dirty="0">
                <a:solidFill>
                  <a:srgbClr val="502604"/>
                </a:solidFill>
                <a:latin typeface="Calibri" pitchFamily="34" charset="0"/>
              </a:rPr>
              <a:t> </a:t>
            </a:r>
            <a:r>
              <a:rPr lang="ru-RU" sz="2500" b="1" dirty="0" smtClean="0">
                <a:solidFill>
                  <a:srgbClr val="502604"/>
                </a:solidFill>
                <a:latin typeface="Calibri" pitchFamily="34" charset="0"/>
              </a:rPr>
              <a:t>Источники формирования дорожного фонда </a:t>
            </a:r>
            <a:r>
              <a:rPr lang="ru-RU" sz="2500" b="1" dirty="0">
                <a:solidFill>
                  <a:srgbClr val="502604"/>
                </a:solidFill>
                <a:latin typeface="Calibri" pitchFamily="34" charset="0"/>
              </a:rPr>
              <a:t>города </a:t>
            </a:r>
            <a:r>
              <a:rPr lang="ru-RU" sz="2500" b="1" dirty="0" smtClean="0">
                <a:solidFill>
                  <a:srgbClr val="502604"/>
                </a:solidFill>
                <a:latin typeface="Calibri" pitchFamily="34" charset="0"/>
              </a:rPr>
              <a:t>Пскова</a:t>
            </a:r>
            <a:endParaRPr lang="ru-RU" sz="2500" b="1" dirty="0">
              <a:solidFill>
                <a:srgbClr val="502604"/>
              </a:solidFill>
              <a:latin typeface="Calibri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802795"/>
              </p:ext>
            </p:extLst>
          </p:nvPr>
        </p:nvGraphicFramePr>
        <p:xfrm>
          <a:off x="251519" y="2564904"/>
          <a:ext cx="8640962" cy="3024337"/>
        </p:xfrm>
        <a:graphic>
          <a:graphicData uri="http://schemas.openxmlformats.org/drawingml/2006/table">
            <a:tbl>
              <a:tblPr/>
              <a:tblGrid>
                <a:gridCol w="4392977"/>
                <a:gridCol w="1085905"/>
                <a:gridCol w="1085905"/>
                <a:gridCol w="1085905"/>
                <a:gridCol w="990270"/>
              </a:tblGrid>
              <a:tr h="12341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2023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2024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2025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 в бюджете 2023-2025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</a:tr>
              <a:tr h="70933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Акцизы на автомобильный бензин, дизельное топливо, моторные масла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17,3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17,9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18,9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54,1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6027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Прочие собственные доходы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5,5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5,5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5,6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16,6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36027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Межбюджетные трансферты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1 192,7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1 226,4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904,1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3 323,2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6027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1 215,5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1 249,8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928,6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3 393,9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415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502604"/>
                </a:solidFill>
              </a:rPr>
              <a:t>Проект бюджета города Пскова на 202</a:t>
            </a:r>
            <a:r>
              <a:rPr lang="en-US" b="1" dirty="0" smtClean="0">
                <a:solidFill>
                  <a:srgbClr val="502604"/>
                </a:solidFill>
              </a:rPr>
              <a:t>3</a:t>
            </a:r>
            <a:r>
              <a:rPr lang="ru-RU" b="1" dirty="0" smtClean="0">
                <a:solidFill>
                  <a:srgbClr val="502604"/>
                </a:solidFill>
              </a:rPr>
              <a:t> год </a:t>
            </a:r>
            <a:r>
              <a:rPr lang="ru-RU" b="1" dirty="0">
                <a:solidFill>
                  <a:srgbClr val="502604"/>
                </a:solidFill>
              </a:rPr>
              <a:t/>
            </a:r>
            <a:br>
              <a:rPr lang="ru-RU" b="1" dirty="0">
                <a:solidFill>
                  <a:srgbClr val="502604"/>
                </a:solidFill>
              </a:rPr>
            </a:br>
            <a:r>
              <a:rPr lang="ru-RU" b="1" dirty="0" smtClean="0">
                <a:solidFill>
                  <a:srgbClr val="502604"/>
                </a:solidFill>
              </a:rPr>
              <a:t>и плановый период 202</a:t>
            </a:r>
            <a:r>
              <a:rPr lang="en-US" b="1" dirty="0" smtClean="0">
                <a:solidFill>
                  <a:srgbClr val="502604"/>
                </a:solidFill>
              </a:rPr>
              <a:t>4</a:t>
            </a:r>
            <a:r>
              <a:rPr lang="ru-RU" b="1" dirty="0" smtClean="0">
                <a:solidFill>
                  <a:srgbClr val="502604"/>
                </a:solidFill>
              </a:rPr>
              <a:t> и 202</a:t>
            </a:r>
            <a:r>
              <a:rPr lang="en-US" b="1" dirty="0" smtClean="0">
                <a:solidFill>
                  <a:srgbClr val="502604"/>
                </a:solidFill>
              </a:rPr>
              <a:t>5</a:t>
            </a:r>
            <a:r>
              <a:rPr lang="ru-RU" b="1" dirty="0" smtClean="0">
                <a:solidFill>
                  <a:srgbClr val="502604"/>
                </a:solidFill>
              </a:rPr>
              <a:t> годов</a:t>
            </a:r>
            <a:endParaRPr lang="ru-RU" b="1" dirty="0">
              <a:solidFill>
                <a:srgbClr val="502604"/>
              </a:solidFill>
            </a:endParaRP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-6350" y="6521450"/>
            <a:ext cx="91440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300" b="1" dirty="0" smtClean="0">
                <a:solidFill>
                  <a:srgbClr val="502604"/>
                </a:solidFill>
              </a:rPr>
              <a:t>24</a:t>
            </a:r>
            <a:r>
              <a:rPr lang="ru-RU" sz="1300" b="1" dirty="0" smtClean="0">
                <a:solidFill>
                  <a:srgbClr val="502604"/>
                </a:solidFill>
              </a:rPr>
              <a:t> ноября 202</a:t>
            </a:r>
            <a:r>
              <a:rPr lang="en-US" sz="1300" b="1" dirty="0" smtClean="0">
                <a:solidFill>
                  <a:srgbClr val="502604"/>
                </a:solidFill>
              </a:rPr>
              <a:t>2</a:t>
            </a:r>
            <a:r>
              <a:rPr lang="ru-RU" sz="1300" b="1" dirty="0" smtClean="0">
                <a:solidFill>
                  <a:srgbClr val="502604"/>
                </a:solidFill>
              </a:rPr>
              <a:t> года</a:t>
            </a:r>
            <a:endParaRPr lang="ru-RU" sz="1300" b="1" dirty="0">
              <a:solidFill>
                <a:srgbClr val="502604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98455" y="1346865"/>
            <a:ext cx="1072088" cy="3539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>
                <a:solidFill>
                  <a:srgbClr val="F79646">
                    <a:lumMod val="50000"/>
                  </a:srgbClr>
                </a:solidFill>
                <a:latin typeface="Calibri"/>
              </a:rPr>
              <a:t>млн. руб.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63960" y="908720"/>
            <a:ext cx="637168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rgbClr val="502604"/>
                </a:solidFill>
                <a:latin typeface="Calibri" pitchFamily="34" charset="0"/>
              </a:rPr>
              <a:t>Расходы бюджета города Пскова </a:t>
            </a:r>
            <a:r>
              <a:rPr lang="ru-RU" sz="2400" b="1" dirty="0" smtClean="0">
                <a:solidFill>
                  <a:srgbClr val="502604"/>
                </a:solidFill>
                <a:latin typeface="Calibri" pitchFamily="34" charset="0"/>
              </a:rPr>
              <a:t>20</a:t>
            </a:r>
            <a:r>
              <a:rPr lang="en-US" sz="2400" b="1" dirty="0" smtClean="0">
                <a:solidFill>
                  <a:srgbClr val="502604"/>
                </a:solidFill>
                <a:latin typeface="Calibri" pitchFamily="34" charset="0"/>
              </a:rPr>
              <a:t>2</a:t>
            </a:r>
            <a:r>
              <a:rPr lang="ru-RU" sz="2400" b="1" dirty="0" smtClean="0">
                <a:solidFill>
                  <a:srgbClr val="502604"/>
                </a:solidFill>
                <a:latin typeface="Calibri" pitchFamily="34" charset="0"/>
              </a:rPr>
              <a:t>2-20</a:t>
            </a:r>
            <a:r>
              <a:rPr lang="en-US" sz="2400" b="1" dirty="0" smtClean="0">
                <a:solidFill>
                  <a:srgbClr val="502604"/>
                </a:solidFill>
                <a:latin typeface="Calibri" pitchFamily="34" charset="0"/>
              </a:rPr>
              <a:t>2</a:t>
            </a:r>
            <a:r>
              <a:rPr lang="ru-RU" sz="2400" b="1" dirty="0" smtClean="0">
                <a:solidFill>
                  <a:srgbClr val="502604"/>
                </a:solidFill>
                <a:latin typeface="Calibri" pitchFamily="34" charset="0"/>
              </a:rPr>
              <a:t>5 </a:t>
            </a:r>
            <a:r>
              <a:rPr lang="ru-RU" sz="2400" b="1" dirty="0">
                <a:solidFill>
                  <a:srgbClr val="502604"/>
                </a:solidFill>
                <a:latin typeface="Calibri" pitchFamily="34" charset="0"/>
              </a:rPr>
              <a:t>гг</a:t>
            </a:r>
            <a:r>
              <a:rPr lang="ru-RU" sz="2400" b="1" dirty="0" smtClean="0">
                <a:solidFill>
                  <a:srgbClr val="502604"/>
                </a:solidFill>
                <a:latin typeface="Calibri" pitchFamily="34" charset="0"/>
              </a:rPr>
              <a:t>.</a:t>
            </a:r>
            <a:endParaRPr lang="ru-RU" sz="2400" b="1" dirty="0">
              <a:solidFill>
                <a:srgbClr val="502604"/>
              </a:solidFill>
              <a:latin typeface="Calibri" pitchFamily="34" charset="0"/>
            </a:endParaRP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8643587"/>
              </p:ext>
            </p:extLst>
          </p:nvPr>
        </p:nvGraphicFramePr>
        <p:xfrm>
          <a:off x="251519" y="1484784"/>
          <a:ext cx="8640961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0415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502604"/>
                </a:solidFill>
              </a:rPr>
              <a:t>Проект бюджета города Пскова на 202</a:t>
            </a:r>
            <a:r>
              <a:rPr lang="en-US" b="1" dirty="0" smtClean="0">
                <a:solidFill>
                  <a:srgbClr val="502604"/>
                </a:solidFill>
              </a:rPr>
              <a:t>3</a:t>
            </a:r>
            <a:r>
              <a:rPr lang="ru-RU" b="1" dirty="0" smtClean="0">
                <a:solidFill>
                  <a:srgbClr val="502604"/>
                </a:solidFill>
              </a:rPr>
              <a:t> год </a:t>
            </a:r>
            <a:r>
              <a:rPr lang="ru-RU" b="1" dirty="0">
                <a:solidFill>
                  <a:srgbClr val="502604"/>
                </a:solidFill>
              </a:rPr>
              <a:t/>
            </a:r>
            <a:br>
              <a:rPr lang="ru-RU" b="1" dirty="0">
                <a:solidFill>
                  <a:srgbClr val="502604"/>
                </a:solidFill>
              </a:rPr>
            </a:br>
            <a:r>
              <a:rPr lang="ru-RU" b="1" dirty="0" smtClean="0">
                <a:solidFill>
                  <a:srgbClr val="502604"/>
                </a:solidFill>
              </a:rPr>
              <a:t>и плановый период 202</a:t>
            </a:r>
            <a:r>
              <a:rPr lang="en-US" b="1" dirty="0" smtClean="0">
                <a:solidFill>
                  <a:srgbClr val="502604"/>
                </a:solidFill>
              </a:rPr>
              <a:t>4</a:t>
            </a:r>
            <a:r>
              <a:rPr lang="ru-RU" b="1" dirty="0" smtClean="0">
                <a:solidFill>
                  <a:srgbClr val="502604"/>
                </a:solidFill>
              </a:rPr>
              <a:t> и 202</a:t>
            </a:r>
            <a:r>
              <a:rPr lang="en-US" b="1" dirty="0" smtClean="0">
                <a:solidFill>
                  <a:srgbClr val="502604"/>
                </a:solidFill>
              </a:rPr>
              <a:t>5</a:t>
            </a:r>
            <a:r>
              <a:rPr lang="ru-RU" b="1" dirty="0" smtClean="0">
                <a:solidFill>
                  <a:srgbClr val="502604"/>
                </a:solidFill>
              </a:rPr>
              <a:t> годов</a:t>
            </a:r>
            <a:endParaRPr lang="ru-RU" b="1" dirty="0">
              <a:solidFill>
                <a:srgbClr val="502604"/>
              </a:solidFill>
            </a:endParaRP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-6350" y="6521450"/>
            <a:ext cx="91440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300" b="1" dirty="0" smtClean="0">
                <a:solidFill>
                  <a:srgbClr val="502604"/>
                </a:solidFill>
              </a:rPr>
              <a:t>24</a:t>
            </a:r>
            <a:r>
              <a:rPr lang="ru-RU" sz="1300" b="1" dirty="0" smtClean="0">
                <a:solidFill>
                  <a:srgbClr val="502604"/>
                </a:solidFill>
              </a:rPr>
              <a:t> ноября 202</a:t>
            </a:r>
            <a:r>
              <a:rPr lang="en-US" sz="1300" b="1" dirty="0" smtClean="0">
                <a:solidFill>
                  <a:srgbClr val="502604"/>
                </a:solidFill>
              </a:rPr>
              <a:t>2</a:t>
            </a:r>
            <a:r>
              <a:rPr lang="ru-RU" sz="1300" b="1" dirty="0" smtClean="0">
                <a:solidFill>
                  <a:srgbClr val="502604"/>
                </a:solidFill>
              </a:rPr>
              <a:t> года</a:t>
            </a:r>
            <a:endParaRPr lang="ru-RU" sz="1300" b="1" dirty="0">
              <a:solidFill>
                <a:srgbClr val="502604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98455" y="883604"/>
            <a:ext cx="1072088" cy="3539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>
                <a:solidFill>
                  <a:srgbClr val="F79646">
                    <a:lumMod val="50000"/>
                  </a:srgbClr>
                </a:solidFill>
                <a:latin typeface="Calibri"/>
              </a:rPr>
              <a:t>млн. руб.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283" y="618006"/>
            <a:ext cx="91376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502604"/>
                </a:solidFill>
                <a:latin typeface="Calibri" pitchFamily="34" charset="0"/>
              </a:rPr>
              <a:t>Расходы бюджета города Пскова </a:t>
            </a:r>
            <a:r>
              <a:rPr lang="ru-RU" sz="2400" b="1" dirty="0" smtClean="0">
                <a:solidFill>
                  <a:srgbClr val="502604"/>
                </a:solidFill>
                <a:latin typeface="Calibri" pitchFamily="34" charset="0"/>
              </a:rPr>
              <a:t>20</a:t>
            </a:r>
            <a:r>
              <a:rPr lang="en-US" sz="2400" b="1" dirty="0" smtClean="0">
                <a:solidFill>
                  <a:srgbClr val="502604"/>
                </a:solidFill>
                <a:latin typeface="Calibri" pitchFamily="34" charset="0"/>
              </a:rPr>
              <a:t>2</a:t>
            </a:r>
            <a:r>
              <a:rPr lang="ru-RU" sz="2400" b="1" dirty="0" smtClean="0">
                <a:solidFill>
                  <a:srgbClr val="502604"/>
                </a:solidFill>
                <a:latin typeface="Calibri" pitchFamily="34" charset="0"/>
              </a:rPr>
              <a:t>3 </a:t>
            </a:r>
            <a:r>
              <a:rPr lang="ru-RU" sz="2400" b="1" dirty="0">
                <a:solidFill>
                  <a:srgbClr val="502604"/>
                </a:solidFill>
                <a:latin typeface="Calibri" pitchFamily="34" charset="0"/>
              </a:rPr>
              <a:t>годы по отраслям</a:t>
            </a: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4398887"/>
              </p:ext>
            </p:extLst>
          </p:nvPr>
        </p:nvGraphicFramePr>
        <p:xfrm>
          <a:off x="-6349" y="1340768"/>
          <a:ext cx="915035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0415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502604"/>
                </a:solidFill>
              </a:rPr>
              <a:t>Проект бюджета города Пскова на 202</a:t>
            </a:r>
            <a:r>
              <a:rPr lang="en-US" b="1" dirty="0" smtClean="0">
                <a:solidFill>
                  <a:srgbClr val="502604"/>
                </a:solidFill>
              </a:rPr>
              <a:t>3</a:t>
            </a:r>
            <a:r>
              <a:rPr lang="ru-RU" b="1" dirty="0" smtClean="0">
                <a:solidFill>
                  <a:srgbClr val="502604"/>
                </a:solidFill>
              </a:rPr>
              <a:t> год </a:t>
            </a:r>
            <a:r>
              <a:rPr lang="ru-RU" b="1" dirty="0">
                <a:solidFill>
                  <a:srgbClr val="502604"/>
                </a:solidFill>
              </a:rPr>
              <a:t/>
            </a:r>
            <a:br>
              <a:rPr lang="ru-RU" b="1" dirty="0">
                <a:solidFill>
                  <a:srgbClr val="502604"/>
                </a:solidFill>
              </a:rPr>
            </a:br>
            <a:r>
              <a:rPr lang="ru-RU" b="1" dirty="0" smtClean="0">
                <a:solidFill>
                  <a:srgbClr val="502604"/>
                </a:solidFill>
              </a:rPr>
              <a:t>и плановый период 202</a:t>
            </a:r>
            <a:r>
              <a:rPr lang="en-US" b="1" dirty="0" smtClean="0">
                <a:solidFill>
                  <a:srgbClr val="502604"/>
                </a:solidFill>
              </a:rPr>
              <a:t>4</a:t>
            </a:r>
            <a:r>
              <a:rPr lang="ru-RU" b="1" dirty="0" smtClean="0">
                <a:solidFill>
                  <a:srgbClr val="502604"/>
                </a:solidFill>
              </a:rPr>
              <a:t> и 202</a:t>
            </a:r>
            <a:r>
              <a:rPr lang="en-US" b="1" dirty="0" smtClean="0">
                <a:solidFill>
                  <a:srgbClr val="502604"/>
                </a:solidFill>
              </a:rPr>
              <a:t>5</a:t>
            </a:r>
            <a:r>
              <a:rPr lang="ru-RU" b="1" dirty="0" smtClean="0">
                <a:solidFill>
                  <a:srgbClr val="502604"/>
                </a:solidFill>
              </a:rPr>
              <a:t> годов</a:t>
            </a:r>
            <a:endParaRPr lang="ru-RU" b="1" dirty="0">
              <a:solidFill>
                <a:srgbClr val="502604"/>
              </a:solidFill>
            </a:endParaRP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-6350" y="6521450"/>
            <a:ext cx="91440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300" b="1" dirty="0" smtClean="0">
                <a:solidFill>
                  <a:srgbClr val="502604"/>
                </a:solidFill>
              </a:rPr>
              <a:t>24</a:t>
            </a:r>
            <a:r>
              <a:rPr lang="ru-RU" sz="1300" b="1" dirty="0" smtClean="0">
                <a:solidFill>
                  <a:srgbClr val="502604"/>
                </a:solidFill>
              </a:rPr>
              <a:t> ноября 202</a:t>
            </a:r>
            <a:r>
              <a:rPr lang="en-US" sz="1300" b="1" dirty="0" smtClean="0">
                <a:solidFill>
                  <a:srgbClr val="502604"/>
                </a:solidFill>
              </a:rPr>
              <a:t>2</a:t>
            </a:r>
            <a:r>
              <a:rPr lang="ru-RU" sz="1300" b="1" dirty="0" smtClean="0">
                <a:solidFill>
                  <a:srgbClr val="502604"/>
                </a:solidFill>
              </a:rPr>
              <a:t> года</a:t>
            </a:r>
            <a:endParaRPr lang="ru-RU" sz="1300" b="1" dirty="0">
              <a:solidFill>
                <a:srgbClr val="502604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98455" y="883604"/>
            <a:ext cx="1072088" cy="3539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>
                <a:solidFill>
                  <a:srgbClr val="F79646">
                    <a:lumMod val="50000"/>
                  </a:srgbClr>
                </a:solidFill>
                <a:latin typeface="Calibri"/>
              </a:rPr>
              <a:t>млн. руб.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61010" y="617411"/>
            <a:ext cx="87775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502604"/>
                </a:solidFill>
                <a:latin typeface="Calibri" pitchFamily="34" charset="0"/>
              </a:rPr>
              <a:t>Расходы в рамках муниципальных программ </a:t>
            </a:r>
            <a:r>
              <a:rPr lang="ru-RU" b="1" dirty="0" smtClean="0">
                <a:solidFill>
                  <a:srgbClr val="502604"/>
                </a:solidFill>
                <a:latin typeface="Calibri" pitchFamily="34" charset="0"/>
              </a:rPr>
              <a:t>и непрограммные расходы на 20</a:t>
            </a:r>
            <a:r>
              <a:rPr lang="en-US" b="1" dirty="0" smtClean="0">
                <a:solidFill>
                  <a:srgbClr val="502604"/>
                </a:solidFill>
                <a:latin typeface="Calibri" pitchFamily="34" charset="0"/>
              </a:rPr>
              <a:t>2</a:t>
            </a:r>
            <a:r>
              <a:rPr lang="ru-RU" b="1" dirty="0" smtClean="0">
                <a:solidFill>
                  <a:srgbClr val="502604"/>
                </a:solidFill>
                <a:latin typeface="Calibri" pitchFamily="34" charset="0"/>
              </a:rPr>
              <a:t>3 </a:t>
            </a:r>
            <a:r>
              <a:rPr lang="ru-RU" b="1" dirty="0">
                <a:solidFill>
                  <a:srgbClr val="502604"/>
                </a:solidFill>
                <a:latin typeface="Calibri" pitchFamily="34" charset="0"/>
              </a:rPr>
              <a:t>год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9420647"/>
              </p:ext>
            </p:extLst>
          </p:nvPr>
        </p:nvGraphicFramePr>
        <p:xfrm>
          <a:off x="179511" y="1220035"/>
          <a:ext cx="8784977" cy="2176245"/>
        </p:xfrm>
        <a:graphic>
          <a:graphicData uri="http://schemas.openxmlformats.org/drawingml/2006/table">
            <a:tbl>
              <a:tblPr/>
              <a:tblGrid>
                <a:gridCol w="5411221"/>
                <a:gridCol w="1686878"/>
                <a:gridCol w="1686878"/>
              </a:tblGrid>
              <a:tr h="21086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Направление программ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Сумма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Уд. вес, %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</a:tr>
              <a:tr h="2108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Программы социальной направленности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3 784,4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59,2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4045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Обеспечение безопасных условий жизнедеятельности 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10,0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108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Программы в отрасли ЖКХ и дорожного хозяйства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1 925,9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30,1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061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Общего характера 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108,2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61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Непрограммные расходы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568,2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8,9</a:t>
                      </a:r>
                    </a:p>
                  </a:txBody>
                  <a:tcPr marL="18000" marR="18000" marT="18000" marB="1800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061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6 396,7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5487722"/>
              </p:ext>
            </p:extLst>
          </p:nvPr>
        </p:nvGraphicFramePr>
        <p:xfrm>
          <a:off x="1115616" y="3501008"/>
          <a:ext cx="6984776" cy="2886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0415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2829</TotalTime>
  <Words>777</Words>
  <Application>Microsoft Office PowerPoint</Application>
  <PresentationFormat>Экран (4:3)</PresentationFormat>
  <Paragraphs>287</Paragraphs>
  <Slides>12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46yPAIIIKA</dc:creator>
  <cp:lastModifiedBy>Admin</cp:lastModifiedBy>
  <cp:revision>386</cp:revision>
  <dcterms:created xsi:type="dcterms:W3CDTF">2014-12-10T03:09:55Z</dcterms:created>
  <dcterms:modified xsi:type="dcterms:W3CDTF">2022-11-18T07:00:09Z</dcterms:modified>
</cp:coreProperties>
</file>