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70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644"/>
    <a:srgbClr val="6AA22F"/>
    <a:srgbClr val="B1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>
        <p:scale>
          <a:sx n="116" d="100"/>
          <a:sy n="116" d="100"/>
        </p:scale>
        <p:origin x="-1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8992C-50DC-44EC-BF8D-028C4AB36DC3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179D5-7718-4DE4-95FB-3374C7EF8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6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7D19C-22E1-614D-8758-777E8F6537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2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4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1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6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1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Left typ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7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81876">
              <a:defRPr/>
            </a:pPr>
            <a:endParaRPr lang="es-SV" sz="195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57268" y="267849"/>
            <a:ext cx="11318990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81876">
              <a:defRPr lang="en-US" sz="2600" b="0">
                <a:solidFill>
                  <a:schemeClr val="tx2"/>
                </a:solidFill>
                <a:latin typeface="Oswald"/>
                <a:ea typeface="Roboto Light"/>
                <a:cs typeface="Oswald"/>
              </a:defRPr>
            </a:lvl1pPr>
          </a:lstStyle>
          <a:p>
            <a:pPr lvl="0">
              <a:defRPr/>
            </a:pPr>
            <a:r>
              <a:rPr lang="en-US"/>
              <a:t>Your Title Goes Here</a:t>
            </a:r>
            <a:endParaRPr/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 bwMode="auto">
          <a:xfrm>
            <a:off x="357268" y="877167"/>
            <a:ext cx="11318990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6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81876">
              <a:defRPr/>
            </a:pPr>
            <a:endParaRPr lang="es-SV" sz="195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5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81876">
              <a:defRPr/>
            </a:pPr>
            <a:endParaRPr lang="es-SV" sz="195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1181292" y="6631387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800">
                <a:solidFill>
                  <a:schemeClr val="bg1"/>
                </a:solidFill>
                <a:latin typeface="PT Sans"/>
                <a:ea typeface="Roboto Light"/>
                <a:cs typeface="PT Sans"/>
              </a:defRPr>
            </a:lvl1pPr>
          </a:lstStyle>
          <a:p>
            <a:pPr defTabSz="735944">
              <a:defRPr/>
            </a:pPr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735944">
                <a:defRPr/>
              </a:pPr>
              <a:t>‹#›</a:t>
            </a:fld>
            <a:endParaRPr lang="es-SV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5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81876">
              <a:defRPr/>
            </a:pPr>
            <a:endParaRPr lang="es-SV" sz="195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 bwMode="auto">
          <a:xfrm>
            <a:off x="5144555" y="6613160"/>
            <a:ext cx="1902895" cy="22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81876">
              <a:defRPr/>
            </a:pPr>
            <a:r>
              <a:rPr lang="en-US" sz="900">
                <a:solidFill>
                  <a:srgbClr val="FFFFFF"/>
                </a:solidFill>
                <a:latin typeface="PT Sans"/>
                <a:ea typeface="Roboto Light"/>
                <a:cs typeface="Roboto Light"/>
              </a:rPr>
              <a:t>www.yourcompany.com</a:t>
            </a:r>
            <a:endParaRPr lang="es-ES" sz="900">
              <a:solidFill>
                <a:srgbClr val="FFFFFF"/>
              </a:solidFill>
              <a:latin typeface="PT Sans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748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пов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34964" y="6501100"/>
            <a:ext cx="8605838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>
                <a:latin typeface="Arial Narrow"/>
              </a:defRPr>
            </a:lvl1pPr>
          </a:lstStyle>
          <a:p>
            <a:pPr>
              <a:defRPr/>
            </a:pPr>
            <a:r>
              <a:rPr lang="ru-RU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01100"/>
            <a:ext cx="2727006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latin typeface="Arial Narrow"/>
              </a:defRPr>
            </a:lvl1pPr>
          </a:lstStyle>
          <a:p>
            <a:pPr>
              <a:defRPr/>
            </a:pPr>
            <a:fld id="{DAA9B757-E82C-4C61-B4AC-FDC45BBF87A6}" type="slidenum">
              <a:rPr lang="ru-RU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4964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1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10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961" y="2484414"/>
            <a:ext cx="9552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562678" y="2484415"/>
            <a:ext cx="11086373" cy="1383663"/>
            <a:chOff x="422008" y="1863310"/>
            <a:chExt cx="8314780" cy="103774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D674CA2C-3094-0C4C-BAA0-3522F3FEA32A}"/>
                </a:ext>
              </a:extLst>
            </p:cNvPr>
            <p:cNvSpPr/>
            <p:nvPr userDrawn="1"/>
          </p:nvSpPr>
          <p:spPr bwMode="auto">
            <a:xfrm>
              <a:off x="422008" y="1871357"/>
              <a:ext cx="60664" cy="1029700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1505A451-2A3C-614A-8FB4-1AE1487A7A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689" y="1863310"/>
              <a:ext cx="993099" cy="103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34893" y="4488210"/>
            <a:ext cx="2783417" cy="391583"/>
          </a:xfrm>
        </p:spPr>
        <p:txBody>
          <a:bodyPr>
            <a:normAutofit/>
          </a:bodyPr>
          <a:lstStyle>
            <a:lvl1pPr marL="0" indent="0">
              <a:buNone/>
              <a:defRPr lang="ru-RU" dirty="0"/>
            </a:lvl1pPr>
          </a:lstStyle>
          <a:p>
            <a:r>
              <a:rPr lang="ru-RU" dirty="0" smtClean="0"/>
              <a:t>Январь 2022 год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34894" y="4043279"/>
            <a:ext cx="8583846" cy="39158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 smtClean="0"/>
              <a:t>Наименование самостоятельного структурного подразделения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677" y="5784040"/>
            <a:ext cx="3296578" cy="9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351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2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9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2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7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8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0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5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20D06-EBD3-4D92-9E1E-3757425986F5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42F0-A9A7-455D-AC1F-ACC3D4F3D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6225" y="2425125"/>
            <a:ext cx="141087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17768" y="2395939"/>
            <a:ext cx="128674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21B201-10C4-EF4D-B471-0527383B4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856" y="1700809"/>
            <a:ext cx="8492139" cy="3615663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программа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«Комплексное развитие сельских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территорий»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1C50A6-272E-5D4A-AFDA-2ED67BAB5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343472" y="2132857"/>
            <a:ext cx="9505056" cy="2233734"/>
            <a:chOff x="422008" y="1863310"/>
            <a:chExt cx="8314780" cy="103774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D66149E-990B-2F4D-92F3-8343506E26B1}"/>
                </a:ext>
              </a:extLst>
            </p:cNvPr>
            <p:cNvSpPr/>
            <p:nvPr/>
          </p:nvSpPr>
          <p:spPr bwMode="auto">
            <a:xfrm>
              <a:off x="422008" y="1871357"/>
              <a:ext cx="60664" cy="1029700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689" y="1863310"/>
              <a:ext cx="993099" cy="103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349135" y="5316472"/>
            <a:ext cx="3915294" cy="1342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2262" y="2211185"/>
            <a:ext cx="382385" cy="2069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300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6894576" y="201168"/>
            <a:ext cx="1591056" cy="1042416"/>
          </a:xfrm>
          <a:prstGeom prst="rect">
            <a:avLst/>
          </a:prstGeom>
          <a:solidFill>
            <a:srgbClr val="2E5F30"/>
          </a:solidFill>
          <a:ln>
            <a:noFill/>
          </a:ln>
        </p:spPr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rgbClr val="2E5F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0" y="0"/>
            <a:ext cx="1261872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33">
              <a:latin typeface="Proxima Nova Rg"/>
            </a:endParaRPr>
          </a:p>
        </p:txBody>
      </p:sp>
      <p:grpSp>
        <p:nvGrpSpPr>
          <p:cNvPr id="19" name="Группа 18"/>
          <p:cNvGrpSpPr/>
          <p:nvPr/>
        </p:nvGrpSpPr>
        <p:grpSpPr bwMode="auto">
          <a:xfrm>
            <a:off x="9634399" y="158892"/>
            <a:ext cx="2886063" cy="1783740"/>
            <a:chOff x="0" y="0"/>
            <a:chExt cx="3181350" cy="1966243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0" y="0"/>
              <a:ext cx="3181350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33">
                <a:latin typeface="Proxima Nova Rg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128016" y="902784"/>
              <a:ext cx="2842791" cy="106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Начальник отдела Ипотеки</a:t>
              </a:r>
            </a:p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Дарья Владимировна Гашенко</a:t>
              </a:r>
              <a:endParaRPr lang="ru-RU" sz="1270" dirty="0">
                <a:latin typeface="Proxima Nova Rg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1542" b="1" dirty="0">
                  <a:latin typeface="Proxima Nova Rg"/>
                </a:rPr>
                <a:t>+7 (951) 759-9767</a:t>
              </a:r>
            </a:p>
            <a:p>
              <a:pPr>
                <a:defRPr/>
              </a:pPr>
              <a:endParaRPr lang="ru-RU" sz="816" dirty="0">
                <a:latin typeface="Proxima Nova Rg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7264" y="232887"/>
              <a:ext cx="2045751" cy="51341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 bwMode="auto">
          <a:xfrm>
            <a:off x="6449344" y="158889"/>
            <a:ext cx="2886063" cy="1912529"/>
            <a:chOff x="6248400" y="660400"/>
            <a:chExt cx="3181350" cy="2108209"/>
          </a:xfrm>
        </p:grpSpPr>
        <p:sp>
          <p:nvSpPr>
            <p:cNvPr id="23" name="Прямоугольник 22"/>
            <p:cNvSpPr/>
            <p:nvPr/>
          </p:nvSpPr>
          <p:spPr bwMode="auto">
            <a:xfrm>
              <a:off x="6248400" y="660400"/>
              <a:ext cx="3181350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33">
                <a:latin typeface="Proxima Nova Rg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6376417" y="1489716"/>
              <a:ext cx="3053332" cy="1278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70" dirty="0">
                  <a:latin typeface="Proxima Nova Rg"/>
                </a:rPr>
                <a:t>Начальник </a:t>
              </a:r>
              <a:r>
                <a:rPr lang="ru-RU" sz="1270" dirty="0" smtClean="0">
                  <a:latin typeface="Proxima Nova Rg"/>
                </a:rPr>
                <a:t>отдела розничных продаж</a:t>
              </a:r>
              <a:endParaRPr lang="ru-RU" sz="1270" dirty="0">
                <a:latin typeface="Proxima Nova Rg"/>
              </a:endParaRPr>
            </a:p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Евгения Андреевна Ведерникова</a:t>
              </a:r>
              <a:endParaRPr lang="ru-RU" sz="1270" dirty="0">
                <a:latin typeface="Proxima Nova Rg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1542" b="1" dirty="0">
                  <a:latin typeface="Proxima Nova Rg"/>
                </a:rPr>
                <a:t>+7 (</a:t>
              </a:r>
              <a:r>
                <a:rPr lang="ru-RU" sz="1542" b="1" dirty="0" smtClean="0">
                  <a:latin typeface="Proxima Nova Rg"/>
                </a:rPr>
                <a:t>911) 361-5334</a:t>
              </a:r>
              <a:endParaRPr lang="ru-RU" sz="1542" b="1" dirty="0">
                <a:latin typeface="Proxima Nova Rg"/>
              </a:endParaRPr>
            </a:p>
            <a:p>
              <a:pPr>
                <a:defRPr/>
              </a:pPr>
              <a:endParaRPr lang="ru-RU" sz="816" dirty="0">
                <a:latin typeface="Proxima Nova Rg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435666" y="893289"/>
              <a:ext cx="2045751" cy="513412"/>
            </a:xfrm>
            <a:prstGeom prst="rect">
              <a:avLst/>
            </a:prstGeom>
          </p:spPr>
        </p:pic>
      </p:grpSp>
      <p:grpSp>
        <p:nvGrpSpPr>
          <p:cNvPr id="2116521083" name="Группа 18"/>
          <p:cNvGrpSpPr/>
          <p:nvPr/>
        </p:nvGrpSpPr>
        <p:grpSpPr bwMode="auto">
          <a:xfrm>
            <a:off x="1247724" y="2336418"/>
            <a:ext cx="3055279" cy="1762745"/>
            <a:chOff x="0" y="0"/>
            <a:chExt cx="3367880" cy="1943100"/>
          </a:xfrm>
        </p:grpSpPr>
        <p:sp>
          <p:nvSpPr>
            <p:cNvPr id="178856637" name="Прямоугольник 16"/>
            <p:cNvSpPr/>
            <p:nvPr/>
          </p:nvSpPr>
          <p:spPr bwMode="auto">
            <a:xfrm>
              <a:off x="0" y="0"/>
              <a:ext cx="3181348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33">
                <a:latin typeface="Proxima Nova Rg"/>
              </a:endParaRPr>
            </a:p>
          </p:txBody>
        </p:sp>
        <p:sp>
          <p:nvSpPr>
            <p:cNvPr id="1176530704" name="TextBox 9"/>
            <p:cNvSpPr txBox="1"/>
            <p:nvPr/>
          </p:nvSpPr>
          <p:spPr bwMode="auto">
            <a:xfrm>
              <a:off x="186532" y="801112"/>
              <a:ext cx="3181348" cy="106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Управляющий г. Новосокольники</a:t>
              </a:r>
              <a:endParaRPr lang="ru-RU" sz="1270" dirty="0">
                <a:latin typeface="Proxima Nova Rg"/>
              </a:endParaRPr>
            </a:p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Жанна Владимировна Кремкова</a:t>
              </a:r>
              <a:endParaRPr lang="ru-RU" sz="1270" dirty="0">
                <a:latin typeface="Proxima Nova Rg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1542" b="1" dirty="0">
                  <a:latin typeface="Proxima Nova Rg"/>
                </a:rPr>
                <a:t>+7 (911) </a:t>
              </a:r>
              <a:r>
                <a:rPr lang="ru-RU" sz="1542" b="1" dirty="0" smtClean="0">
                  <a:latin typeface="Proxima Nova Rg"/>
                </a:rPr>
                <a:t>364-8981</a:t>
              </a:r>
              <a:endParaRPr lang="ru-RU" sz="1542" b="1" dirty="0">
                <a:latin typeface="Proxima Nova Rg"/>
              </a:endParaRPr>
            </a:p>
            <a:p>
              <a:pPr>
                <a:defRPr/>
              </a:pPr>
              <a:endParaRPr lang="ru-RU" sz="816" dirty="0">
                <a:latin typeface="Proxima Nova Rg"/>
              </a:endParaRPr>
            </a:p>
          </p:txBody>
        </p:sp>
        <p:pic>
          <p:nvPicPr>
            <p:cNvPr id="1150124454" name="Рисунок 1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55300" y="186714"/>
              <a:ext cx="2045750" cy="51341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 bwMode="auto">
          <a:xfrm>
            <a:off x="151083" y="158892"/>
            <a:ext cx="2886063" cy="1783743"/>
            <a:chOff x="6248400" y="660400"/>
            <a:chExt cx="3181350" cy="1966246"/>
          </a:xfrm>
        </p:grpSpPr>
        <p:sp>
          <p:nvSpPr>
            <p:cNvPr id="28" name="Прямоугольник 27"/>
            <p:cNvSpPr/>
            <p:nvPr/>
          </p:nvSpPr>
          <p:spPr bwMode="auto">
            <a:xfrm>
              <a:off x="6248400" y="660400"/>
              <a:ext cx="3181350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33">
                <a:latin typeface="Proxima Nova Rg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6376417" y="1563187"/>
              <a:ext cx="2952131" cy="106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Директор Псковского РФ</a:t>
              </a:r>
              <a:endParaRPr lang="ru-RU" sz="1270" dirty="0">
                <a:latin typeface="Proxima Nova Rg"/>
              </a:endParaRPr>
            </a:p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Дмитрий Анатольевич Алемасов</a:t>
              </a:r>
              <a:endParaRPr lang="ru-RU" sz="1270" dirty="0">
                <a:latin typeface="Proxima Nova Rg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1542" b="1" dirty="0">
                  <a:latin typeface="Proxima Nova Rg"/>
                </a:rPr>
                <a:t>+7 (</a:t>
              </a:r>
              <a:r>
                <a:rPr lang="ru-RU" sz="1542" b="1" dirty="0" smtClean="0">
                  <a:latin typeface="Proxima Nova Rg"/>
                </a:rPr>
                <a:t>911) 847-7765</a:t>
              </a:r>
              <a:endParaRPr lang="ru-RU" sz="1542" b="1" dirty="0">
                <a:latin typeface="Proxima Nova Rg"/>
              </a:endParaRPr>
            </a:p>
            <a:p>
              <a:pPr>
                <a:defRPr/>
              </a:pPr>
              <a:endParaRPr lang="ru-RU" sz="816" dirty="0">
                <a:latin typeface="Proxima Nova Rg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435666" y="893289"/>
              <a:ext cx="2045751" cy="513412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 bwMode="auto">
          <a:xfrm>
            <a:off x="3264290" y="158889"/>
            <a:ext cx="2886063" cy="1783743"/>
            <a:chOff x="6248400" y="660400"/>
            <a:chExt cx="3181350" cy="1966246"/>
          </a:xfrm>
        </p:grpSpPr>
        <p:sp>
          <p:nvSpPr>
            <p:cNvPr id="32" name="Прямоугольник 31"/>
            <p:cNvSpPr/>
            <p:nvPr/>
          </p:nvSpPr>
          <p:spPr bwMode="auto">
            <a:xfrm>
              <a:off x="6248400" y="660400"/>
              <a:ext cx="3181350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33">
                <a:latin typeface="Proxima Nova Rg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6376417" y="1563187"/>
              <a:ext cx="3053333" cy="106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Зам. Директора Псковского РФ</a:t>
              </a:r>
              <a:endParaRPr lang="ru-RU" sz="1270" dirty="0">
                <a:latin typeface="Proxima Nova Rg"/>
              </a:endParaRPr>
            </a:p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Инна Алексеевна Залесская</a:t>
              </a:r>
              <a:endParaRPr lang="ru-RU" sz="1270" dirty="0">
                <a:latin typeface="Proxima Nova Rg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1542" b="1" dirty="0">
                  <a:latin typeface="Proxima Nova Rg"/>
                </a:rPr>
                <a:t>+7 (</a:t>
              </a:r>
              <a:r>
                <a:rPr lang="ru-RU" sz="1542" b="1" dirty="0" smtClean="0">
                  <a:latin typeface="Proxima Nova Rg"/>
                </a:rPr>
                <a:t>911) 370-77-99</a:t>
              </a:r>
              <a:endParaRPr lang="ru-RU" sz="1542" b="1" dirty="0">
                <a:latin typeface="Proxima Nova Rg"/>
              </a:endParaRPr>
            </a:p>
            <a:p>
              <a:pPr>
                <a:defRPr/>
              </a:pPr>
              <a:endParaRPr lang="ru-RU" sz="816" dirty="0">
                <a:latin typeface="Proxima Nova Rg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435666" y="893289"/>
              <a:ext cx="2045751" cy="513412"/>
            </a:xfrm>
            <a:prstGeom prst="rect">
              <a:avLst/>
            </a:prstGeom>
          </p:spPr>
        </p:pic>
      </p:grpSp>
      <p:grpSp>
        <p:nvGrpSpPr>
          <p:cNvPr id="35" name="Группа 18"/>
          <p:cNvGrpSpPr/>
          <p:nvPr/>
        </p:nvGrpSpPr>
        <p:grpSpPr bwMode="auto">
          <a:xfrm>
            <a:off x="4507926" y="2336417"/>
            <a:ext cx="2941671" cy="1762745"/>
            <a:chOff x="0" y="0"/>
            <a:chExt cx="3242648" cy="1943100"/>
          </a:xfrm>
        </p:grpSpPr>
        <p:sp>
          <p:nvSpPr>
            <p:cNvPr id="36" name="Прямоугольник 16"/>
            <p:cNvSpPr/>
            <p:nvPr/>
          </p:nvSpPr>
          <p:spPr bwMode="auto">
            <a:xfrm>
              <a:off x="0" y="0"/>
              <a:ext cx="3181348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33">
                <a:latin typeface="Proxima Nova Rg"/>
              </a:endParaRPr>
            </a:p>
          </p:txBody>
        </p:sp>
        <p:sp>
          <p:nvSpPr>
            <p:cNvPr id="37" name="TextBox 9"/>
            <p:cNvSpPr txBox="1"/>
            <p:nvPr/>
          </p:nvSpPr>
          <p:spPr bwMode="auto">
            <a:xfrm>
              <a:off x="186533" y="801112"/>
              <a:ext cx="3056115" cy="106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Управляющий </a:t>
              </a:r>
              <a:r>
                <a:rPr lang="ru-RU" sz="1270" dirty="0" err="1" smtClean="0">
                  <a:latin typeface="Proxima Nova Rg"/>
                </a:rPr>
                <a:t>пгт</a:t>
              </a:r>
              <a:r>
                <a:rPr lang="ru-RU" sz="1270" dirty="0" smtClean="0">
                  <a:latin typeface="Proxima Nova Rg"/>
                </a:rPr>
                <a:t>. Бежаницы</a:t>
              </a:r>
              <a:endParaRPr lang="ru-RU" sz="1270" dirty="0">
                <a:latin typeface="Proxima Nova Rg"/>
              </a:endParaRPr>
            </a:p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Ольга Александровна Прохорова</a:t>
              </a:r>
              <a:endParaRPr lang="ru-RU" sz="1270" dirty="0">
                <a:latin typeface="Proxima Nova Rg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1542" b="1" dirty="0">
                  <a:latin typeface="Proxima Nova Rg"/>
                </a:rPr>
                <a:t>+7 (</a:t>
              </a:r>
              <a:r>
                <a:rPr lang="ru-RU" sz="1542" b="1" dirty="0" smtClean="0">
                  <a:latin typeface="Proxima Nova Rg"/>
                </a:rPr>
                <a:t>921</a:t>
              </a:r>
              <a:r>
                <a:rPr lang="ru-RU" sz="1542" b="1" dirty="0">
                  <a:latin typeface="Proxima Nova Rg"/>
                </a:rPr>
                <a:t>) </a:t>
              </a:r>
              <a:r>
                <a:rPr lang="ru-RU" sz="1542" b="1" dirty="0" smtClean="0">
                  <a:latin typeface="Proxima Nova Rg"/>
                </a:rPr>
                <a:t>112-2135</a:t>
              </a:r>
              <a:endParaRPr lang="ru-RU" sz="1542" b="1" dirty="0">
                <a:latin typeface="Proxima Nova Rg"/>
              </a:endParaRPr>
            </a:p>
            <a:p>
              <a:pPr>
                <a:defRPr/>
              </a:pPr>
              <a:endParaRPr lang="ru-RU" sz="816" dirty="0">
                <a:latin typeface="Proxima Nova Rg"/>
              </a:endParaRPr>
            </a:p>
          </p:txBody>
        </p:sp>
        <p:pic>
          <p:nvPicPr>
            <p:cNvPr id="39" name="Рисунок 1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55300" y="186714"/>
              <a:ext cx="2045750" cy="513411"/>
            </a:xfrm>
            <a:prstGeom prst="rect">
              <a:avLst/>
            </a:prstGeom>
          </p:spPr>
        </p:pic>
      </p:grpSp>
      <p:grpSp>
        <p:nvGrpSpPr>
          <p:cNvPr id="40" name="Группа 18"/>
          <p:cNvGrpSpPr/>
          <p:nvPr/>
        </p:nvGrpSpPr>
        <p:grpSpPr bwMode="auto">
          <a:xfrm>
            <a:off x="7846155" y="2336416"/>
            <a:ext cx="2886061" cy="1762745"/>
            <a:chOff x="0" y="0"/>
            <a:chExt cx="3181348" cy="1943100"/>
          </a:xfrm>
        </p:grpSpPr>
        <p:sp>
          <p:nvSpPr>
            <p:cNvPr id="41" name="Прямоугольник 16"/>
            <p:cNvSpPr/>
            <p:nvPr/>
          </p:nvSpPr>
          <p:spPr bwMode="auto">
            <a:xfrm>
              <a:off x="0" y="0"/>
              <a:ext cx="3181348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33">
                <a:latin typeface="Proxima Nova Rg"/>
              </a:endParaRPr>
            </a:p>
          </p:txBody>
        </p:sp>
        <p:sp>
          <p:nvSpPr>
            <p:cNvPr id="42" name="TextBox 9"/>
            <p:cNvSpPr txBox="1"/>
            <p:nvPr/>
          </p:nvSpPr>
          <p:spPr bwMode="auto">
            <a:xfrm>
              <a:off x="186533" y="801112"/>
              <a:ext cx="2994815" cy="106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Управляющий г. Великие Луки</a:t>
              </a:r>
              <a:endParaRPr lang="ru-RU" sz="1270" dirty="0">
                <a:latin typeface="Proxima Nova Rg"/>
              </a:endParaRPr>
            </a:p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Алла Сергеевна Герасимова</a:t>
              </a:r>
              <a:endParaRPr lang="ru-RU" sz="1270" dirty="0">
                <a:latin typeface="Proxima Nova Rg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1542" b="1" dirty="0">
                  <a:latin typeface="Proxima Nova Rg"/>
                </a:rPr>
                <a:t>+7 (911) </a:t>
              </a:r>
              <a:r>
                <a:rPr lang="ru-RU" sz="1542" b="1" dirty="0" smtClean="0">
                  <a:latin typeface="Proxima Nova Rg"/>
                </a:rPr>
                <a:t>353-4383</a:t>
              </a:r>
              <a:endParaRPr lang="ru-RU" sz="1542" b="1" dirty="0">
                <a:latin typeface="Proxima Nova Rg"/>
              </a:endParaRPr>
            </a:p>
            <a:p>
              <a:pPr>
                <a:defRPr/>
              </a:pPr>
              <a:endParaRPr lang="ru-RU" sz="816" dirty="0">
                <a:latin typeface="Proxima Nova Rg"/>
              </a:endParaRPr>
            </a:p>
          </p:txBody>
        </p:sp>
        <p:pic>
          <p:nvPicPr>
            <p:cNvPr id="44" name="Рисунок 1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55300" y="186714"/>
              <a:ext cx="2045750" cy="513411"/>
            </a:xfrm>
            <a:prstGeom prst="rect">
              <a:avLst/>
            </a:prstGeom>
          </p:spPr>
        </p:pic>
      </p:grpSp>
      <p:grpSp>
        <p:nvGrpSpPr>
          <p:cNvPr id="45" name="Группа 18"/>
          <p:cNvGrpSpPr/>
          <p:nvPr/>
        </p:nvGrpSpPr>
        <p:grpSpPr bwMode="auto">
          <a:xfrm>
            <a:off x="163247" y="4617158"/>
            <a:ext cx="2886061" cy="1762745"/>
            <a:chOff x="0" y="0"/>
            <a:chExt cx="3181348" cy="1943100"/>
          </a:xfrm>
        </p:grpSpPr>
        <p:sp>
          <p:nvSpPr>
            <p:cNvPr id="46" name="Прямоугольник 16"/>
            <p:cNvSpPr/>
            <p:nvPr/>
          </p:nvSpPr>
          <p:spPr bwMode="auto">
            <a:xfrm>
              <a:off x="0" y="0"/>
              <a:ext cx="3181348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33">
                <a:latin typeface="Proxima Nova Rg"/>
              </a:endParaRPr>
            </a:p>
          </p:txBody>
        </p:sp>
        <p:sp>
          <p:nvSpPr>
            <p:cNvPr id="47" name="TextBox 9"/>
            <p:cNvSpPr txBox="1"/>
            <p:nvPr/>
          </p:nvSpPr>
          <p:spPr bwMode="auto">
            <a:xfrm>
              <a:off x="186533" y="801112"/>
              <a:ext cx="2994815" cy="93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Управляющий г. Дно</a:t>
              </a:r>
              <a:endParaRPr lang="ru-RU" sz="1270" dirty="0">
                <a:latin typeface="Proxima Nova Rg"/>
              </a:endParaRPr>
            </a:p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Андрей Александрович Иванов </a:t>
              </a:r>
              <a:r>
                <a:rPr lang="ru-RU" sz="1542" b="1" dirty="0" smtClean="0">
                  <a:latin typeface="Proxima Nova Rg"/>
                </a:rPr>
                <a:t>+</a:t>
              </a:r>
              <a:r>
                <a:rPr lang="ru-RU" sz="1542" b="1" dirty="0">
                  <a:latin typeface="Proxima Nova Rg"/>
                </a:rPr>
                <a:t>7 (911) </a:t>
              </a:r>
              <a:r>
                <a:rPr lang="ru-RU" sz="1542" b="1" dirty="0" smtClean="0">
                  <a:latin typeface="Proxima Nova Rg"/>
                </a:rPr>
                <a:t>361-4701</a:t>
              </a:r>
              <a:endParaRPr lang="ru-RU" sz="1542" b="1" dirty="0">
                <a:latin typeface="Proxima Nova Rg"/>
              </a:endParaRPr>
            </a:p>
            <a:p>
              <a:pPr>
                <a:defRPr/>
              </a:pPr>
              <a:endParaRPr lang="ru-RU" sz="816" dirty="0">
                <a:latin typeface="Proxima Nova Rg"/>
              </a:endParaRPr>
            </a:p>
          </p:txBody>
        </p:sp>
        <p:pic>
          <p:nvPicPr>
            <p:cNvPr id="49" name="Рисунок 1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55300" y="186714"/>
              <a:ext cx="2045750" cy="513411"/>
            </a:xfrm>
            <a:prstGeom prst="rect">
              <a:avLst/>
            </a:prstGeom>
          </p:spPr>
        </p:pic>
      </p:grpSp>
      <p:grpSp>
        <p:nvGrpSpPr>
          <p:cNvPr id="50" name="Группа 18"/>
          <p:cNvGrpSpPr/>
          <p:nvPr/>
        </p:nvGrpSpPr>
        <p:grpSpPr bwMode="auto">
          <a:xfrm>
            <a:off x="3321884" y="4612336"/>
            <a:ext cx="3215796" cy="1762745"/>
            <a:chOff x="0" y="0"/>
            <a:chExt cx="3544820" cy="1943100"/>
          </a:xfrm>
        </p:grpSpPr>
        <p:sp>
          <p:nvSpPr>
            <p:cNvPr id="51" name="Прямоугольник 16"/>
            <p:cNvSpPr/>
            <p:nvPr/>
          </p:nvSpPr>
          <p:spPr bwMode="auto">
            <a:xfrm>
              <a:off x="0" y="0"/>
              <a:ext cx="3181348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33">
                <a:latin typeface="Proxima Nova Rg"/>
              </a:endParaRPr>
            </a:p>
          </p:txBody>
        </p:sp>
        <p:sp>
          <p:nvSpPr>
            <p:cNvPr id="52" name="TextBox 9"/>
            <p:cNvSpPr txBox="1"/>
            <p:nvPr/>
          </p:nvSpPr>
          <p:spPr bwMode="auto">
            <a:xfrm>
              <a:off x="10625" y="809984"/>
              <a:ext cx="3534195" cy="106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Управляющий г. Невель</a:t>
              </a:r>
            </a:p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Андрей Александрович </a:t>
              </a:r>
              <a:r>
                <a:rPr lang="ru-RU" sz="1270" dirty="0" err="1" smtClean="0">
                  <a:latin typeface="Proxima Nova Rg"/>
                </a:rPr>
                <a:t>Громницкий</a:t>
              </a:r>
              <a:endParaRPr lang="ru-RU" sz="1270" dirty="0">
                <a:latin typeface="Proxima Nova Rg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1542" b="1" dirty="0">
                  <a:latin typeface="Proxima Nova Rg"/>
                </a:rPr>
                <a:t>+7 (911) </a:t>
              </a:r>
              <a:r>
                <a:rPr lang="ru-RU" sz="1542" b="1" dirty="0" smtClean="0">
                  <a:latin typeface="Proxima Nova Rg"/>
                </a:rPr>
                <a:t>367-7956</a:t>
              </a:r>
              <a:endParaRPr lang="ru-RU" sz="1542" b="1" dirty="0">
                <a:latin typeface="Proxima Nova Rg"/>
              </a:endParaRPr>
            </a:p>
            <a:p>
              <a:pPr>
                <a:defRPr/>
              </a:pPr>
              <a:endParaRPr lang="ru-RU" sz="816" dirty="0">
                <a:latin typeface="Proxima Nova Rg"/>
              </a:endParaRPr>
            </a:p>
          </p:txBody>
        </p:sp>
        <p:pic>
          <p:nvPicPr>
            <p:cNvPr id="54" name="Рисунок 1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55300" y="186714"/>
              <a:ext cx="2045750" cy="513411"/>
            </a:xfrm>
            <a:prstGeom prst="rect">
              <a:avLst/>
            </a:prstGeom>
          </p:spPr>
        </p:pic>
      </p:grpSp>
      <p:grpSp>
        <p:nvGrpSpPr>
          <p:cNvPr id="56" name="Группа 18"/>
          <p:cNvGrpSpPr/>
          <p:nvPr/>
        </p:nvGrpSpPr>
        <p:grpSpPr bwMode="auto">
          <a:xfrm>
            <a:off x="6436167" y="4611999"/>
            <a:ext cx="3206157" cy="1762745"/>
            <a:chOff x="-52306" y="0"/>
            <a:chExt cx="3534195" cy="1943100"/>
          </a:xfrm>
        </p:grpSpPr>
        <p:sp>
          <p:nvSpPr>
            <p:cNvPr id="57" name="Прямоугольник 16"/>
            <p:cNvSpPr/>
            <p:nvPr/>
          </p:nvSpPr>
          <p:spPr bwMode="auto">
            <a:xfrm>
              <a:off x="0" y="0"/>
              <a:ext cx="3181348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33">
                <a:latin typeface="Proxima Nova Rg"/>
              </a:endParaRPr>
            </a:p>
          </p:txBody>
        </p:sp>
        <p:sp>
          <p:nvSpPr>
            <p:cNvPr id="58" name="TextBox 9"/>
            <p:cNvSpPr txBox="1"/>
            <p:nvPr/>
          </p:nvSpPr>
          <p:spPr bwMode="auto">
            <a:xfrm>
              <a:off x="-52306" y="805319"/>
              <a:ext cx="3534195" cy="106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Руководитель направления г. Остров</a:t>
              </a:r>
            </a:p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Ольга Викторовна Иванова</a:t>
              </a:r>
              <a:endParaRPr lang="ru-RU" sz="1270" dirty="0">
                <a:latin typeface="Proxima Nova Rg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1542" b="1" dirty="0">
                  <a:latin typeface="Proxima Nova Rg"/>
                </a:rPr>
                <a:t>+7 (911) </a:t>
              </a:r>
              <a:r>
                <a:rPr lang="ru-RU" sz="1542" b="1" dirty="0" smtClean="0">
                  <a:latin typeface="Proxima Nova Rg"/>
                </a:rPr>
                <a:t>378-7749</a:t>
              </a:r>
              <a:endParaRPr lang="ru-RU" sz="1542" b="1" dirty="0">
                <a:latin typeface="Proxima Nova Rg"/>
              </a:endParaRPr>
            </a:p>
            <a:p>
              <a:pPr>
                <a:defRPr/>
              </a:pPr>
              <a:endParaRPr lang="ru-RU" sz="816" dirty="0">
                <a:latin typeface="Proxima Nova Rg"/>
              </a:endParaRPr>
            </a:p>
          </p:txBody>
        </p:sp>
        <p:pic>
          <p:nvPicPr>
            <p:cNvPr id="59" name="Рисунок 1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55300" y="186714"/>
              <a:ext cx="2045750" cy="513411"/>
            </a:xfrm>
            <a:prstGeom prst="rect">
              <a:avLst/>
            </a:prstGeom>
          </p:spPr>
        </p:pic>
      </p:grpSp>
      <p:grpSp>
        <p:nvGrpSpPr>
          <p:cNvPr id="60" name="Группа 18"/>
          <p:cNvGrpSpPr/>
          <p:nvPr/>
        </p:nvGrpSpPr>
        <p:grpSpPr bwMode="auto">
          <a:xfrm>
            <a:off x="9622589" y="4597207"/>
            <a:ext cx="3215796" cy="1762745"/>
            <a:chOff x="0" y="0"/>
            <a:chExt cx="3544820" cy="1943100"/>
          </a:xfrm>
        </p:grpSpPr>
        <p:sp>
          <p:nvSpPr>
            <p:cNvPr id="61" name="Прямоугольник 16"/>
            <p:cNvSpPr/>
            <p:nvPr/>
          </p:nvSpPr>
          <p:spPr bwMode="auto">
            <a:xfrm>
              <a:off x="0" y="0"/>
              <a:ext cx="3181348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33">
                <a:latin typeface="Proxima Nova Rg"/>
              </a:endParaRPr>
            </a:p>
          </p:txBody>
        </p:sp>
        <p:sp>
          <p:nvSpPr>
            <p:cNvPr id="62" name="TextBox 9"/>
            <p:cNvSpPr txBox="1"/>
            <p:nvPr/>
          </p:nvSpPr>
          <p:spPr bwMode="auto">
            <a:xfrm>
              <a:off x="10625" y="809984"/>
              <a:ext cx="3534195" cy="106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Управляющий г. Псков</a:t>
              </a:r>
            </a:p>
            <a:p>
              <a:pPr>
                <a:defRPr/>
              </a:pPr>
              <a:r>
                <a:rPr lang="ru-RU" sz="1270" dirty="0" smtClean="0">
                  <a:latin typeface="Proxima Nova Rg"/>
                </a:rPr>
                <a:t>Татьяна Петровна Иванова</a:t>
              </a:r>
              <a:endParaRPr lang="ru-RU" sz="1270" dirty="0">
                <a:latin typeface="Proxima Nova Rg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1542" b="1" dirty="0">
                  <a:latin typeface="Proxima Nova Rg"/>
                </a:rPr>
                <a:t>+7 (</a:t>
              </a:r>
              <a:r>
                <a:rPr lang="ru-RU" sz="1542" b="1" dirty="0" smtClean="0">
                  <a:latin typeface="Proxima Nova Rg"/>
                </a:rPr>
                <a:t>921</a:t>
              </a:r>
              <a:r>
                <a:rPr lang="ru-RU" sz="1542" b="1" dirty="0">
                  <a:latin typeface="Proxima Nova Rg"/>
                </a:rPr>
                <a:t>) </a:t>
              </a:r>
              <a:r>
                <a:rPr lang="ru-RU" sz="1542" b="1" dirty="0" smtClean="0">
                  <a:latin typeface="Proxima Nova Rg"/>
                </a:rPr>
                <a:t>216-4929</a:t>
              </a:r>
              <a:endParaRPr lang="ru-RU" sz="1542" b="1" dirty="0">
                <a:latin typeface="Proxima Nova Rg"/>
              </a:endParaRPr>
            </a:p>
            <a:p>
              <a:pPr>
                <a:defRPr/>
              </a:pPr>
              <a:endParaRPr lang="ru-RU" sz="816" dirty="0">
                <a:latin typeface="Proxima Nova Rg"/>
              </a:endParaRPr>
            </a:p>
          </p:txBody>
        </p:sp>
        <p:pic>
          <p:nvPicPr>
            <p:cNvPr id="63" name="Рисунок 1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55300" y="186714"/>
              <a:ext cx="2045750" cy="51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6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26" y="989215"/>
            <a:ext cx="8055031" cy="4480559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rgbClr val="6AA644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235211" y="728812"/>
            <a:ext cx="6342222" cy="515079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1950" b="0" spc="-16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10735792" y="5692170"/>
            <a:ext cx="1456208" cy="515079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endParaRPr lang="ru-RU" sz="1788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5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1161" y="6028883"/>
            <a:ext cx="1360998" cy="699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074966" y="2452255"/>
            <a:ext cx="2756889" cy="1448508"/>
          </a:xfrm>
          <a:prstGeom prst="rect">
            <a:avLst/>
          </a:prstGeom>
        </p:spPr>
      </p:pic>
      <p:sp>
        <p:nvSpPr>
          <p:cNvPr id="12" name="object 8"/>
          <p:cNvSpPr txBox="1"/>
          <p:nvPr/>
        </p:nvSpPr>
        <p:spPr>
          <a:xfrm>
            <a:off x="1235211" y="1690679"/>
            <a:ext cx="5572913" cy="2226411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lvl="0"/>
            <a:r>
              <a:rPr lang="ru-RU" sz="1600" dirty="0" smtClean="0"/>
              <a:t>1.Псков</a:t>
            </a:r>
            <a:r>
              <a:rPr lang="ru-RU" sz="1600" dirty="0"/>
              <a:t>, ул. Некрасова, 44А и ул. Народная, 21; </a:t>
            </a:r>
          </a:p>
          <a:p>
            <a:r>
              <a:rPr lang="ru-RU" sz="1600" dirty="0" smtClean="0"/>
              <a:t>2</a:t>
            </a:r>
            <a:r>
              <a:rPr lang="ru-RU" sz="1600" dirty="0"/>
              <a:t>. г. Великие Луки, Октябрьский проспект </a:t>
            </a:r>
            <a:r>
              <a:rPr lang="ru-RU" sz="1600" dirty="0" smtClean="0"/>
              <a:t>д.29/45</a:t>
            </a:r>
            <a:endParaRPr lang="ru-RU" sz="1600" dirty="0"/>
          </a:p>
          <a:p>
            <a:r>
              <a:rPr lang="ru-RU" sz="1600" dirty="0"/>
              <a:t>3. г. Новосокольники, ул. </a:t>
            </a:r>
            <a:r>
              <a:rPr lang="ru-RU" sz="1600" dirty="0" err="1"/>
              <a:t>Тихмянова</a:t>
            </a:r>
            <a:r>
              <a:rPr lang="ru-RU" sz="1600" dirty="0"/>
              <a:t>, д.9 (оф.1001)</a:t>
            </a:r>
          </a:p>
          <a:p>
            <a:r>
              <a:rPr lang="ru-RU" sz="1600" dirty="0"/>
              <a:t>4. п. Бежаницы, ул. Смольная, д.6А</a:t>
            </a:r>
          </a:p>
          <a:p>
            <a:r>
              <a:rPr lang="ru-RU" sz="1600" dirty="0"/>
              <a:t>5. г. Дно, ул. Космонавтов, д.26</a:t>
            </a:r>
          </a:p>
          <a:p>
            <a:r>
              <a:rPr lang="ru-RU" sz="1600" dirty="0"/>
              <a:t>6. г. Печоры, ул. Свободы, д.34</a:t>
            </a:r>
          </a:p>
          <a:p>
            <a:r>
              <a:rPr lang="ru-RU" sz="1600" dirty="0"/>
              <a:t>7. г. Остров, ул. 25 Октября, д.34</a:t>
            </a:r>
          </a:p>
          <a:p>
            <a:r>
              <a:rPr lang="ru-RU" sz="1600" dirty="0"/>
              <a:t>8. г. Невель, ул. Ломоносова, д.5</a:t>
            </a:r>
          </a:p>
          <a:p>
            <a:r>
              <a:rPr lang="ru-RU" sz="1600" dirty="0"/>
              <a:t>9. г. Опочка, ул. Красноармейская, д.11</a:t>
            </a:r>
          </a:p>
        </p:txBody>
      </p:sp>
      <p:sp>
        <p:nvSpPr>
          <p:cNvPr id="14" name="object 8"/>
          <p:cNvSpPr txBox="1"/>
          <p:nvPr/>
        </p:nvSpPr>
        <p:spPr>
          <a:xfrm>
            <a:off x="1778037" y="1283615"/>
            <a:ext cx="3861223" cy="256641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algn="ctr">
              <a:spcBef>
                <a:spcPts val="4"/>
              </a:spcBef>
            </a:pPr>
            <a:r>
              <a:rPr lang="ru-RU" sz="1600" b="1" spc="-16" dirty="0" smtClean="0">
                <a:latin typeface="Arial" panose="020B0604020202020204" pitchFamily="34" charset="0"/>
                <a:ea typeface="Proxima Nova" charset="0"/>
              </a:rPr>
              <a:t>ОФИСЫ:</a:t>
            </a:r>
            <a:endParaRPr lang="ru-RU" sz="1600" b="1" spc="-16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2159" y="5767273"/>
            <a:ext cx="866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521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3551"/>
            <a:ext cx="11690989" cy="1091279"/>
            <a:chOff x="178957" y="1253996"/>
            <a:chExt cx="11690989" cy="10912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957" y="1253996"/>
              <a:ext cx="9345751" cy="109127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7567" y="1285488"/>
              <a:ext cx="11622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Государственная программа</a:t>
              </a:r>
            </a:p>
            <a:p>
              <a:r>
                <a:rPr lang="ru-RU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«Комплексное развитие сельских территорий»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19176" y="1154830"/>
            <a:ext cx="11792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Государственная программа «Комплексное развитие сельских территорий»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далее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Государственная программа КРСТ)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утверждена Постановлением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Правительства Российской Федерации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от 31.05.2019 №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696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АО «</a:t>
            </a:r>
            <a:r>
              <a:rPr lang="ru-RU" sz="12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Россельхозбанк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является участником реализации подпрограммы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подпрограммы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«Создание условий для обеспечения доступным и комфортным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жильем сельского населения»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9215" t="47863" r="27563" b="7692"/>
          <a:stretch/>
        </p:blipFill>
        <p:spPr>
          <a:xfrm>
            <a:off x="508957" y="2355160"/>
            <a:ext cx="10960509" cy="42009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064" y="6693394"/>
            <a:ext cx="5145470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1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554875" name="Номер слайда 2"/>
          <p:cNvSpPr>
            <a:spLocks noGrp="1"/>
          </p:cNvSpPr>
          <p:nvPr>
            <p:ph type="sldNum" sz="quarter" idx="4294967295"/>
          </p:nvPr>
        </p:nvSpPr>
        <p:spPr bwMode="auto"/>
        <p:txBody>
          <a:bodyPr/>
          <a:lstStyle/>
          <a:p>
            <a:pPr>
              <a:defRPr/>
            </a:pPr>
            <a:fld id="{D09775C4-5B52-4732-5117-2FAC68BB8910}" type="slidenum">
              <a:rPr lang="ru-RU"/>
              <a:t>3</a:t>
            </a:fld>
            <a:endParaRPr lang="ru-RU"/>
          </a:p>
        </p:txBody>
      </p:sp>
      <p:sp>
        <p:nvSpPr>
          <p:cNvPr id="1521524649" name="Заголовок 4"/>
          <p:cNvSpPr>
            <a:spLocks noGrp="1"/>
          </p:cNvSpPr>
          <p:nvPr>
            <p:ph type="title" idx="4294967295"/>
          </p:nvPr>
        </p:nvSpPr>
        <p:spPr bwMode="auto">
          <a:xfrm>
            <a:off x="1277874" y="171288"/>
            <a:ext cx="9513676" cy="504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>
                <a:latin typeface="Arial"/>
                <a:cs typeface="Arial"/>
              </a:rPr>
              <a:t>Потребительский кредит с государственной поддержкой</a:t>
            </a:r>
            <a:br>
              <a:rPr lang="ru-RU" sz="2000" b="1">
                <a:latin typeface="Arial"/>
                <a:cs typeface="Arial"/>
              </a:rPr>
            </a:br>
            <a:r>
              <a:rPr lang="ru-RU" sz="2000" b="1">
                <a:latin typeface="Arial"/>
                <a:cs typeface="Arial"/>
              </a:rPr>
              <a:t>для жителей села</a:t>
            </a:r>
            <a:endParaRPr lang="ru-RU" sz="2000">
              <a:latin typeface="Arial"/>
              <a:cs typeface="Arial"/>
            </a:endParaRPr>
          </a:p>
        </p:txBody>
      </p:sp>
      <p:sp>
        <p:nvSpPr>
          <p:cNvPr id="1787064111" name="Прямоугольник 120"/>
          <p:cNvSpPr/>
          <p:nvPr/>
        </p:nvSpPr>
        <p:spPr bwMode="auto">
          <a:xfrm>
            <a:off x="1275291" y="972433"/>
            <a:ext cx="5081844" cy="3094763"/>
          </a:xfrm>
          <a:prstGeom prst="rect">
            <a:avLst/>
          </a:prstGeom>
          <a:solidFill>
            <a:srgbClr val="ECEC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45155007" name="Рисунок 1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72587" y="976408"/>
            <a:ext cx="4444999" cy="3111499"/>
          </a:xfrm>
          <a:prstGeom prst="rect">
            <a:avLst/>
          </a:prstGeom>
        </p:spPr>
      </p:pic>
      <p:sp>
        <p:nvSpPr>
          <p:cNvPr id="1545813830" name="Прямоугольник 123"/>
          <p:cNvSpPr/>
          <p:nvPr/>
        </p:nvSpPr>
        <p:spPr bwMode="auto">
          <a:xfrm>
            <a:off x="1336273" y="1059018"/>
            <a:ext cx="4802591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Arial"/>
                <a:cs typeface="Arial"/>
              </a:rPr>
              <a:t>Кредит с льготной процентной ставкой на благоустройство домовладений </a:t>
            </a:r>
            <a:endParaRPr/>
          </a:p>
        </p:txBody>
      </p:sp>
      <p:sp>
        <p:nvSpPr>
          <p:cNvPr id="621174417" name="Прямоугольник 125"/>
          <p:cNvSpPr/>
          <p:nvPr/>
        </p:nvSpPr>
        <p:spPr bwMode="auto">
          <a:xfrm>
            <a:off x="2901342" y="4216873"/>
            <a:ext cx="1253763" cy="215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9"/>
              </a:spcBef>
              <a:spcAft>
                <a:spcPts val="399"/>
              </a:spcAft>
              <a:defRPr/>
            </a:pPr>
            <a:r>
              <a:rPr lang="ru-RU" sz="750">
                <a:latin typeface="Arial"/>
                <a:cs typeface="Arial"/>
              </a:rPr>
              <a:t>электроснабжение</a:t>
            </a:r>
            <a:r>
              <a:rPr lang="ru-RU" sz="750" baseline="30000">
                <a:latin typeface="Arial"/>
                <a:cs typeface="Arial"/>
              </a:rPr>
              <a:t>*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1013510700" name="Прямоугольник 130"/>
          <p:cNvSpPr/>
          <p:nvPr/>
        </p:nvSpPr>
        <p:spPr bwMode="auto">
          <a:xfrm>
            <a:off x="2884997" y="2793121"/>
            <a:ext cx="3287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99"/>
              </a:spcBef>
              <a:spcAft>
                <a:spcPts val="399"/>
              </a:spcAft>
              <a:buClr>
                <a:srgbClr val="5EA038"/>
              </a:buClr>
              <a:defRPr/>
            </a:pPr>
            <a:r>
              <a:rPr lang="ru-RU" sz="1000">
                <a:latin typeface="Arial"/>
                <a:cs typeface="Arial"/>
              </a:rPr>
              <a:t>Приобретение и монтаж по договору подряда, заключенному с подрядной организацией, оборудования для обеспечения централизованных/автономных коммуникаций</a:t>
            </a:r>
          </a:p>
        </p:txBody>
      </p:sp>
      <p:sp>
        <p:nvSpPr>
          <p:cNvPr id="1836064589" name="Прямоугольник 133"/>
          <p:cNvSpPr/>
          <p:nvPr/>
        </p:nvSpPr>
        <p:spPr bwMode="auto">
          <a:xfrm>
            <a:off x="2901341" y="4595653"/>
            <a:ext cx="818466" cy="215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9"/>
              </a:spcBef>
              <a:spcAft>
                <a:spcPts val="399"/>
              </a:spcAft>
              <a:defRPr/>
            </a:pPr>
            <a:r>
              <a:rPr lang="ru-RU" sz="750">
                <a:latin typeface="Arial"/>
                <a:cs typeface="Arial"/>
              </a:rPr>
              <a:t>отопление</a:t>
            </a:r>
            <a:r>
              <a:rPr lang="ru-RU" sz="750" baseline="30000">
                <a:latin typeface="Arial"/>
                <a:cs typeface="Arial"/>
              </a:rPr>
              <a:t>*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2027165620" name="Прямоугольник 134"/>
          <p:cNvSpPr/>
          <p:nvPr/>
        </p:nvSpPr>
        <p:spPr bwMode="auto">
          <a:xfrm>
            <a:off x="4411353" y="4088368"/>
            <a:ext cx="1971075" cy="553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9"/>
              </a:spcBef>
              <a:spcAft>
                <a:spcPts val="399"/>
              </a:spcAft>
              <a:defRPr/>
            </a:pPr>
            <a:r>
              <a:rPr lang="ru-RU" sz="750">
                <a:latin typeface="Arial"/>
                <a:cs typeface="Arial"/>
              </a:rPr>
              <a:t>водоснабжение</a:t>
            </a:r>
            <a:r>
              <a:rPr lang="ru-RU" sz="750" baseline="30000">
                <a:latin typeface="Arial"/>
                <a:cs typeface="Arial"/>
              </a:rPr>
              <a:t>*</a:t>
            </a:r>
            <a:r>
              <a:rPr lang="ru-RU" sz="750">
                <a:latin typeface="Arial"/>
                <a:cs typeface="Arial"/>
              </a:rPr>
              <a:t> (в том числе на оплату услуг подрядной организации по бурению водозаборных скважин) и водоотведение</a:t>
            </a:r>
            <a:r>
              <a:rPr lang="ru-RU" sz="750" baseline="30000">
                <a:latin typeface="Arial"/>
                <a:cs typeface="Arial"/>
              </a:rPr>
              <a:t>*</a:t>
            </a:r>
            <a:r>
              <a:rPr lang="ru-RU" sz="750">
                <a:latin typeface="Arial"/>
                <a:cs typeface="Arial"/>
              </a:rPr>
              <a:t> </a:t>
            </a:r>
            <a:endParaRPr/>
          </a:p>
        </p:txBody>
      </p:sp>
      <p:sp>
        <p:nvSpPr>
          <p:cNvPr id="2058857831" name="Прямоугольник 135"/>
          <p:cNvSpPr/>
          <p:nvPr/>
        </p:nvSpPr>
        <p:spPr bwMode="auto">
          <a:xfrm>
            <a:off x="4409194" y="4629949"/>
            <a:ext cx="1676079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9"/>
              </a:spcBef>
              <a:spcAft>
                <a:spcPts val="399"/>
              </a:spcAft>
              <a:defRPr/>
            </a:pPr>
            <a:r>
              <a:rPr lang="ru-RU" sz="750">
                <a:latin typeface="Arial"/>
                <a:cs typeface="Arial"/>
              </a:rPr>
              <a:t>газоснабжение</a:t>
            </a:r>
            <a:r>
              <a:rPr lang="ru-RU" sz="750" baseline="30000">
                <a:latin typeface="Arial"/>
                <a:cs typeface="Arial"/>
              </a:rPr>
              <a:t>* </a:t>
            </a:r>
            <a:r>
              <a:rPr lang="ru-RU" sz="750">
                <a:latin typeface="Arial"/>
                <a:cs typeface="Arial"/>
              </a:rPr>
              <a:t>(в газифицированных районах)</a:t>
            </a:r>
          </a:p>
        </p:txBody>
      </p:sp>
      <p:sp>
        <p:nvSpPr>
          <p:cNvPr id="1765983744" name="Прямоугольник 136"/>
          <p:cNvSpPr/>
          <p:nvPr/>
        </p:nvSpPr>
        <p:spPr bwMode="auto">
          <a:xfrm>
            <a:off x="2624922" y="4954762"/>
            <a:ext cx="3683894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9"/>
              </a:spcBef>
              <a:spcAft>
                <a:spcPts val="399"/>
              </a:spcAft>
              <a:defRPr/>
            </a:pPr>
            <a:r>
              <a:rPr lang="ru-RU" sz="700">
                <a:latin typeface="Arial"/>
                <a:cs typeface="Arial"/>
              </a:rPr>
              <a:t>*жилых домов (помещений), расположенных на сельских территориях (сельских агломерациях)</a:t>
            </a:r>
            <a:endParaRPr/>
          </a:p>
        </p:txBody>
      </p:sp>
      <p:pic>
        <p:nvPicPr>
          <p:cNvPr id="93477765" name="Рисунок 13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p:blipFill>
        <p:spPr bwMode="auto">
          <a:xfrm>
            <a:off x="2685776" y="4149078"/>
            <a:ext cx="236623" cy="268898"/>
          </a:xfrm>
          <a:prstGeom prst="rect">
            <a:avLst/>
          </a:prstGeom>
        </p:spPr>
      </p:pic>
      <p:pic>
        <p:nvPicPr>
          <p:cNvPr id="1512270450" name="Рисунок 13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p:blipFill>
        <p:spPr bwMode="auto">
          <a:xfrm>
            <a:off x="4105176" y="4631722"/>
            <a:ext cx="285252" cy="324160"/>
          </a:xfrm>
          <a:prstGeom prst="rect">
            <a:avLst/>
          </a:prstGeom>
        </p:spPr>
      </p:pic>
      <p:pic>
        <p:nvPicPr>
          <p:cNvPr id="506680340" name="Рисунок 14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p:blipFill>
        <p:spPr bwMode="auto">
          <a:xfrm>
            <a:off x="2703529" y="4553312"/>
            <a:ext cx="220343" cy="250398"/>
          </a:xfrm>
          <a:prstGeom prst="rect">
            <a:avLst/>
          </a:prstGeom>
        </p:spPr>
      </p:pic>
      <p:pic>
        <p:nvPicPr>
          <p:cNvPr id="277883688" name="Рисунок 14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p:blipFill>
        <p:spPr bwMode="auto">
          <a:xfrm>
            <a:off x="4152864" y="4274482"/>
            <a:ext cx="248172" cy="282024"/>
          </a:xfrm>
          <a:prstGeom prst="rect">
            <a:avLst/>
          </a:prstGeom>
        </p:spPr>
      </p:pic>
      <p:sp>
        <p:nvSpPr>
          <p:cNvPr id="1848611484" name="Прямоугольник 146"/>
          <p:cNvSpPr/>
          <p:nvPr/>
        </p:nvSpPr>
        <p:spPr bwMode="auto">
          <a:xfrm>
            <a:off x="2871037" y="5245570"/>
            <a:ext cx="3510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9"/>
              </a:spcBef>
              <a:spcAft>
                <a:spcPts val="399"/>
              </a:spcAft>
              <a:buClr>
                <a:srgbClr val="5EA038"/>
              </a:buClr>
              <a:defRPr/>
            </a:pPr>
            <a:r>
              <a:rPr lang="ru-RU" sz="1000">
                <a:latin typeface="Arial"/>
                <a:cs typeface="Arial"/>
              </a:rPr>
              <a:t>Ремонт жилых домов (помещений), расположенных на сельских территориях (сельских агломерациях), по договорам подряда, заключенным с подрядными организациями</a:t>
            </a:r>
            <a:endParaRPr/>
          </a:p>
        </p:txBody>
      </p:sp>
      <p:sp>
        <p:nvSpPr>
          <p:cNvPr id="588275444" name="Прямоугольник 147"/>
          <p:cNvSpPr/>
          <p:nvPr/>
        </p:nvSpPr>
        <p:spPr bwMode="auto">
          <a:xfrm>
            <a:off x="7535356" y="4132225"/>
            <a:ext cx="3601202" cy="28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99"/>
              </a:spcBef>
              <a:spcAft>
                <a:spcPts val="399"/>
              </a:spcAft>
              <a:buClr>
                <a:srgbClr val="5EA038"/>
              </a:buClr>
              <a:defRPr/>
            </a:pPr>
            <a:r>
              <a:rPr lang="ru-RU" sz="900" b="1" dirty="0">
                <a:latin typeface="Arial"/>
                <a:cs typeface="Arial"/>
              </a:rPr>
              <a:t>от </a:t>
            </a:r>
            <a:r>
              <a:rPr lang="ru-RU" sz="1600" b="1" dirty="0">
                <a:latin typeface="Arial"/>
                <a:cs typeface="Arial"/>
              </a:rPr>
              <a:t>30 </a:t>
            </a:r>
            <a:r>
              <a:rPr lang="ru-RU" sz="900" b="1" dirty="0">
                <a:latin typeface="Arial"/>
                <a:cs typeface="Arial"/>
              </a:rPr>
              <a:t>тыс. руб. до </a:t>
            </a:r>
            <a:r>
              <a:rPr lang="ru-RU" sz="1600" b="1" dirty="0">
                <a:latin typeface="Arial"/>
              </a:rPr>
              <a:t>7</a:t>
            </a:r>
            <a:r>
              <a:rPr lang="en-US" sz="1600" b="1" dirty="0">
                <a:latin typeface="Arial"/>
              </a:rPr>
              <a:t>0</a:t>
            </a:r>
            <a:r>
              <a:rPr lang="ru-RU" sz="1600" b="1" dirty="0">
                <a:latin typeface="Arial"/>
              </a:rPr>
              <a:t>0 </a:t>
            </a:r>
            <a:r>
              <a:rPr lang="ru-RU" sz="900" b="1" dirty="0">
                <a:latin typeface="Arial"/>
              </a:rPr>
              <a:t>тыс. руб</a:t>
            </a:r>
            <a:r>
              <a:rPr lang="ru-RU" sz="900" b="1" dirty="0" smtClean="0">
                <a:latin typeface="Arial"/>
              </a:rPr>
              <a:t>.</a:t>
            </a:r>
            <a:r>
              <a:rPr lang="ru-RU" sz="700" b="1" dirty="0" smtClean="0">
                <a:latin typeface="Arial"/>
                <a:cs typeface="Arial"/>
              </a:rPr>
              <a:t> </a:t>
            </a:r>
            <a:endParaRPr lang="ru-RU" sz="1100" b="1" dirty="0">
              <a:latin typeface="Arial"/>
              <a:cs typeface="Arial"/>
            </a:endParaRPr>
          </a:p>
        </p:txBody>
      </p:sp>
      <p:sp>
        <p:nvSpPr>
          <p:cNvPr id="20922299" name="Прямоугольник 151"/>
          <p:cNvSpPr/>
          <p:nvPr/>
        </p:nvSpPr>
        <p:spPr bwMode="auto">
          <a:xfrm>
            <a:off x="7532787" y="5245571"/>
            <a:ext cx="2102681" cy="28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99"/>
              </a:spcBef>
              <a:spcAft>
                <a:spcPts val="399"/>
              </a:spcAft>
              <a:buClr>
                <a:srgbClr val="5EA038"/>
              </a:buClr>
              <a:defRPr/>
            </a:pPr>
            <a:r>
              <a:rPr lang="ru-RU" sz="900" b="1">
                <a:latin typeface="Arial"/>
                <a:cs typeface="Arial"/>
              </a:rPr>
              <a:t>от</a:t>
            </a:r>
            <a:r>
              <a:rPr lang="ru-RU" sz="1600" b="1">
                <a:latin typeface="Arial"/>
                <a:cs typeface="Arial"/>
              </a:rPr>
              <a:t> 6 до 60 </a:t>
            </a:r>
            <a:r>
              <a:rPr lang="ru-RU" sz="900" b="1">
                <a:latin typeface="Arial"/>
                <a:cs typeface="Arial"/>
              </a:rPr>
              <a:t>мес. (вкл.)</a:t>
            </a:r>
            <a:endParaRPr/>
          </a:p>
        </p:txBody>
      </p:sp>
      <p:sp>
        <p:nvSpPr>
          <p:cNvPr id="2051465360" name="Прямоугольник 159"/>
          <p:cNvSpPr/>
          <p:nvPr/>
        </p:nvSpPr>
        <p:spPr bwMode="auto">
          <a:xfrm>
            <a:off x="7328172" y="5486872"/>
            <a:ext cx="2608520" cy="41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700">
                <a:latin typeface="Arial"/>
                <a:cs typeface="Arial"/>
              </a:rPr>
              <a:t>если Заемщик работает по срочному трудовому договору, то срок кредитования не превышает срока действия трудового договора</a:t>
            </a:r>
            <a:endParaRPr/>
          </a:p>
        </p:txBody>
      </p:sp>
      <p:sp>
        <p:nvSpPr>
          <p:cNvPr id="1646239507" name="Прямоугольник 160"/>
          <p:cNvSpPr/>
          <p:nvPr/>
        </p:nvSpPr>
        <p:spPr bwMode="auto">
          <a:xfrm>
            <a:off x="7335322" y="4337257"/>
            <a:ext cx="2664284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00">
                <a:latin typeface="Arial"/>
                <a:cs typeface="Arial"/>
              </a:rPr>
              <a:t>для проживающих на сельских территориях (сельских агломерациях) субъектов Российской Федерации, входящих в состав Дальневосточного федерального округа и Ленинградской области </a:t>
            </a:r>
            <a:endParaRPr/>
          </a:p>
        </p:txBody>
      </p:sp>
      <p:pic>
        <p:nvPicPr>
          <p:cNvPr id="649235306" name="Рисунок 16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73458" y="4182324"/>
            <a:ext cx="161898" cy="161898"/>
          </a:xfrm>
          <a:prstGeom prst="rect">
            <a:avLst/>
          </a:prstGeom>
        </p:spPr>
      </p:pic>
      <p:sp>
        <p:nvSpPr>
          <p:cNvPr id="2029774106" name="Прямоугольник 162"/>
          <p:cNvSpPr/>
          <p:nvPr/>
        </p:nvSpPr>
        <p:spPr bwMode="auto">
          <a:xfrm>
            <a:off x="7551584" y="4833356"/>
            <a:ext cx="3584975" cy="28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99"/>
              </a:spcBef>
              <a:spcAft>
                <a:spcPts val="399"/>
              </a:spcAft>
              <a:buClr>
                <a:srgbClr val="5EA038"/>
              </a:buClr>
              <a:defRPr/>
            </a:pPr>
            <a:r>
              <a:rPr lang="ru-RU" sz="900" b="1" dirty="0">
                <a:latin typeface="Arial"/>
                <a:cs typeface="Arial"/>
              </a:rPr>
              <a:t>от </a:t>
            </a:r>
            <a:r>
              <a:rPr lang="ru-RU" sz="1600" b="1" dirty="0">
                <a:latin typeface="Arial"/>
                <a:cs typeface="Arial"/>
              </a:rPr>
              <a:t>30 </a:t>
            </a:r>
            <a:r>
              <a:rPr lang="ru-RU" sz="900" b="1" dirty="0">
                <a:latin typeface="Arial"/>
                <a:cs typeface="Arial"/>
              </a:rPr>
              <a:t>тыс. руб. до</a:t>
            </a:r>
            <a:r>
              <a:rPr lang="ru-RU" sz="1600" b="1" dirty="0">
                <a:latin typeface="Arial"/>
                <a:cs typeface="Arial"/>
              </a:rPr>
              <a:t> </a:t>
            </a:r>
            <a:r>
              <a:rPr lang="ru-RU" sz="1600" b="1" dirty="0">
                <a:latin typeface="Arial"/>
              </a:rPr>
              <a:t>5</a:t>
            </a:r>
            <a:r>
              <a:rPr lang="en-US" sz="1600" b="1" dirty="0">
                <a:latin typeface="Arial"/>
              </a:rPr>
              <a:t>0</a:t>
            </a:r>
            <a:r>
              <a:rPr lang="ru-RU" sz="1600" b="1" dirty="0">
                <a:latin typeface="Arial"/>
              </a:rPr>
              <a:t>0 </a:t>
            </a:r>
            <a:r>
              <a:rPr lang="ru-RU" sz="800" b="1" dirty="0">
                <a:latin typeface="Arial"/>
              </a:rPr>
              <a:t>тыс. руб.</a:t>
            </a:r>
            <a:r>
              <a:rPr lang="ru-RU" sz="800" baseline="30000" dirty="0">
                <a:latin typeface="Arial"/>
              </a:rPr>
              <a:t>1</a:t>
            </a:r>
            <a:r>
              <a:rPr lang="ru-RU" sz="700" b="1" dirty="0">
                <a:latin typeface="Arial"/>
                <a:cs typeface="Arial"/>
              </a:rPr>
              <a:t> </a:t>
            </a:r>
            <a:endParaRPr lang="ru-RU" sz="1100" b="1" dirty="0">
              <a:latin typeface="Arial"/>
              <a:cs typeface="Arial"/>
            </a:endParaRPr>
          </a:p>
        </p:txBody>
      </p:sp>
      <p:sp>
        <p:nvSpPr>
          <p:cNvPr id="165135367" name="Прямоугольник 164"/>
          <p:cNvSpPr/>
          <p:nvPr/>
        </p:nvSpPr>
        <p:spPr bwMode="auto">
          <a:xfrm>
            <a:off x="7373458" y="5083708"/>
            <a:ext cx="2527386" cy="200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00">
                <a:latin typeface="Arial"/>
                <a:cs typeface="Arial"/>
              </a:rPr>
              <a:t>в остальных случаях</a:t>
            </a:r>
            <a:endParaRPr/>
          </a:p>
        </p:txBody>
      </p:sp>
      <p:sp>
        <p:nvSpPr>
          <p:cNvPr id="699549890" name="TextBox 165"/>
          <p:cNvSpPr txBox="1"/>
          <p:nvPr/>
        </p:nvSpPr>
        <p:spPr bwMode="auto">
          <a:xfrm>
            <a:off x="6381172" y="4180916"/>
            <a:ext cx="954150" cy="105579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1" indent="0">
              <a:spcBef>
                <a:spcPts val="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360362" indent="-179387" defTabSz="358774">
              <a:spcBef>
                <a:spcPts val="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4" indent="-157162">
              <a:spcBef>
                <a:spcPts val="0"/>
              </a:spcBef>
              <a:buClr>
                <a:srgbClr val="266234"/>
              </a:buClr>
              <a:buSzPct val="120000"/>
              <a:buFont typeface="Wingdings"/>
              <a:buChar char="§"/>
              <a:defRPr sz="1200"/>
            </a:lvl3pPr>
            <a:lvl4pPr marL="715962" indent="-174624">
              <a:spcBef>
                <a:spcPts val="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7" indent="-176212">
              <a:spcBef>
                <a:spcPts val="0"/>
              </a:spcBef>
              <a:buClr>
                <a:srgbClr val="266234"/>
              </a:buClr>
              <a:buSzPct val="50000"/>
              <a:buFont typeface="Wingdings"/>
              <a:buChar char="u"/>
              <a:defRPr sz="1200"/>
            </a:lvl5pPr>
            <a:lvl6pPr marL="2514599" indent="-228600">
              <a:spcBef>
                <a:spcPts val="0"/>
              </a:spcBef>
              <a:buFont typeface="Arial"/>
              <a:buChar char="•"/>
              <a:defRPr sz="2000"/>
            </a:lvl6pPr>
            <a:lvl7pPr marL="2971800" indent="-228600">
              <a:spcBef>
                <a:spcPts val="0"/>
              </a:spcBef>
              <a:buFont typeface="Arial"/>
              <a:buChar char="•"/>
              <a:defRPr sz="2000"/>
            </a:lvl7pPr>
            <a:lvl8pPr marL="3429000" indent="-228600">
              <a:spcBef>
                <a:spcPts val="0"/>
              </a:spcBef>
              <a:buFont typeface="Arial"/>
              <a:buChar char="•"/>
              <a:defRPr sz="2000"/>
            </a:lvl8pPr>
            <a:lvl9pPr marL="3886200" indent="-228600">
              <a:spcBef>
                <a:spcPts val="0"/>
              </a:spcBef>
              <a:buFont typeface="Arial"/>
              <a:buChar char="•"/>
              <a:defRPr sz="2000"/>
            </a:lvl9pPr>
          </a:lstStyle>
          <a:p>
            <a:pPr>
              <a:defRPr/>
            </a:pPr>
            <a:r>
              <a:rPr lang="ru-RU" sz="1200"/>
              <a:t>Сумма кредита**</a:t>
            </a:r>
            <a:endParaRPr/>
          </a:p>
        </p:txBody>
      </p:sp>
      <p:pic>
        <p:nvPicPr>
          <p:cNvPr id="1960843785" name="Рисунок 16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646428" y="2924943"/>
            <a:ext cx="142466" cy="161898"/>
          </a:xfrm>
          <a:prstGeom prst="rect">
            <a:avLst/>
          </a:prstGeom>
        </p:spPr>
      </p:pic>
      <p:pic>
        <p:nvPicPr>
          <p:cNvPr id="943088589" name="Рисунок 16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403986" y="4901146"/>
            <a:ext cx="161898" cy="161898"/>
          </a:xfrm>
          <a:prstGeom prst="rect">
            <a:avLst/>
          </a:prstGeom>
        </p:spPr>
      </p:pic>
      <p:sp>
        <p:nvSpPr>
          <p:cNvPr id="269739196" name="TextBox 168"/>
          <p:cNvSpPr txBox="1"/>
          <p:nvPr/>
        </p:nvSpPr>
        <p:spPr bwMode="auto">
          <a:xfrm>
            <a:off x="1316419" y="2873891"/>
            <a:ext cx="1266876" cy="219928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1" indent="0">
              <a:spcBef>
                <a:spcPts val="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360362" indent="-179387" defTabSz="358774">
              <a:spcBef>
                <a:spcPts val="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4" indent="-157162">
              <a:spcBef>
                <a:spcPts val="0"/>
              </a:spcBef>
              <a:buClr>
                <a:srgbClr val="266234"/>
              </a:buClr>
              <a:buSzPct val="120000"/>
              <a:buFont typeface="Wingdings"/>
              <a:buChar char="§"/>
              <a:defRPr sz="1200"/>
            </a:lvl3pPr>
            <a:lvl4pPr marL="715962" indent="-174624">
              <a:spcBef>
                <a:spcPts val="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7" indent="-176212">
              <a:spcBef>
                <a:spcPts val="0"/>
              </a:spcBef>
              <a:buClr>
                <a:srgbClr val="266234"/>
              </a:buClr>
              <a:buSzPct val="50000"/>
              <a:buFont typeface="Wingdings"/>
              <a:buChar char="u"/>
              <a:defRPr sz="1200"/>
            </a:lvl5pPr>
            <a:lvl6pPr marL="2514599" indent="-228600">
              <a:spcBef>
                <a:spcPts val="0"/>
              </a:spcBef>
              <a:buFont typeface="Arial"/>
              <a:buChar char="•"/>
              <a:defRPr sz="2000"/>
            </a:lvl6pPr>
            <a:lvl7pPr marL="2971800" indent="-228600">
              <a:spcBef>
                <a:spcPts val="0"/>
              </a:spcBef>
              <a:buFont typeface="Arial"/>
              <a:buChar char="•"/>
              <a:defRPr sz="2000"/>
            </a:lvl7pPr>
            <a:lvl8pPr marL="3429000" indent="-228600">
              <a:spcBef>
                <a:spcPts val="0"/>
              </a:spcBef>
              <a:buFont typeface="Arial"/>
              <a:buChar char="•"/>
              <a:defRPr sz="2000"/>
            </a:lvl8pPr>
            <a:lvl9pPr marL="3886200" indent="-228600">
              <a:spcBef>
                <a:spcPts val="0"/>
              </a:spcBef>
              <a:buFont typeface="Arial"/>
              <a:buChar char="•"/>
              <a:defRPr sz="2000"/>
            </a:lvl9pPr>
          </a:lstStyle>
          <a:p>
            <a:pPr>
              <a:defRPr/>
            </a:pPr>
            <a:r>
              <a:rPr lang="ru-RU" sz="1200"/>
              <a:t>Цель кредита</a:t>
            </a:r>
            <a:endParaRPr/>
          </a:p>
        </p:txBody>
      </p:sp>
      <p:sp>
        <p:nvSpPr>
          <p:cNvPr id="1206205698" name="TextBox 169"/>
          <p:cNvSpPr txBox="1"/>
          <p:nvPr/>
        </p:nvSpPr>
        <p:spPr bwMode="auto">
          <a:xfrm>
            <a:off x="6388696" y="5316493"/>
            <a:ext cx="932485" cy="520921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marL="17461" indent="0">
              <a:spcBef>
                <a:spcPts val="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360362" indent="-179387" defTabSz="358774">
              <a:spcBef>
                <a:spcPts val="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4" indent="-157162">
              <a:spcBef>
                <a:spcPts val="0"/>
              </a:spcBef>
              <a:buClr>
                <a:srgbClr val="266234"/>
              </a:buClr>
              <a:buSzPct val="120000"/>
              <a:buFont typeface="Wingdings"/>
              <a:buChar char="§"/>
              <a:defRPr sz="1200"/>
            </a:lvl3pPr>
            <a:lvl4pPr marL="715962" indent="-174624">
              <a:spcBef>
                <a:spcPts val="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7" indent="-176212">
              <a:spcBef>
                <a:spcPts val="0"/>
              </a:spcBef>
              <a:buClr>
                <a:srgbClr val="266234"/>
              </a:buClr>
              <a:buSzPct val="50000"/>
              <a:buFont typeface="Wingdings"/>
              <a:buChar char="u"/>
              <a:defRPr sz="1200"/>
            </a:lvl5pPr>
            <a:lvl6pPr marL="2514599" indent="-228600">
              <a:spcBef>
                <a:spcPts val="0"/>
              </a:spcBef>
              <a:buFont typeface="Arial"/>
              <a:buChar char="•"/>
              <a:defRPr sz="2000"/>
            </a:lvl6pPr>
            <a:lvl7pPr marL="2971800" indent="-228600">
              <a:spcBef>
                <a:spcPts val="0"/>
              </a:spcBef>
              <a:buFont typeface="Arial"/>
              <a:buChar char="•"/>
              <a:defRPr sz="2000"/>
            </a:lvl7pPr>
            <a:lvl8pPr marL="3429000" indent="-228600">
              <a:spcBef>
                <a:spcPts val="0"/>
              </a:spcBef>
              <a:buFont typeface="Arial"/>
              <a:buChar char="•"/>
              <a:defRPr sz="2000"/>
            </a:lvl8pPr>
            <a:lvl9pPr marL="3886200" indent="-228600">
              <a:spcBef>
                <a:spcPts val="0"/>
              </a:spcBef>
              <a:buFont typeface="Arial"/>
              <a:buChar char="•"/>
              <a:defRPr sz="2000"/>
            </a:lvl9pPr>
          </a:lstStyle>
          <a:p>
            <a:pPr>
              <a:defRPr/>
            </a:pPr>
            <a:r>
              <a:rPr lang="ru-RU"/>
              <a:t>Срок кредита</a:t>
            </a:r>
            <a:endParaRPr/>
          </a:p>
        </p:txBody>
      </p:sp>
      <p:pic>
        <p:nvPicPr>
          <p:cNvPr id="746201389" name="Рисунок 17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70888" y="5316492"/>
            <a:ext cx="161898" cy="161898"/>
          </a:xfrm>
          <a:prstGeom prst="rect">
            <a:avLst/>
          </a:prstGeom>
        </p:spPr>
      </p:pic>
      <p:sp>
        <p:nvSpPr>
          <p:cNvPr id="234149810" name="Прямоугольник 171"/>
          <p:cNvSpPr/>
          <p:nvPr/>
        </p:nvSpPr>
        <p:spPr bwMode="auto">
          <a:xfrm>
            <a:off x="2868859" y="2074557"/>
            <a:ext cx="3428177" cy="430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>
                <a:latin typeface="Arial"/>
                <a:cs typeface="Arial"/>
              </a:rPr>
              <a:t>Постоянная регистрация на сельской территории (сельской агломерации)</a:t>
            </a:r>
            <a:endParaRPr/>
          </a:p>
        </p:txBody>
      </p:sp>
      <p:sp>
        <p:nvSpPr>
          <p:cNvPr id="1155960864" name="TextBox 172"/>
          <p:cNvSpPr txBox="1"/>
          <p:nvPr/>
        </p:nvSpPr>
        <p:spPr bwMode="auto">
          <a:xfrm>
            <a:off x="1322628" y="1681507"/>
            <a:ext cx="1290004" cy="712676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1" indent="0">
              <a:spcBef>
                <a:spcPts val="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360362" indent="-179387" defTabSz="358774">
              <a:spcBef>
                <a:spcPts val="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4" indent="-157162">
              <a:spcBef>
                <a:spcPts val="0"/>
              </a:spcBef>
              <a:buClr>
                <a:srgbClr val="266234"/>
              </a:buClr>
              <a:buSzPct val="120000"/>
              <a:buFont typeface="Wingdings"/>
              <a:buChar char="§"/>
              <a:defRPr sz="1200"/>
            </a:lvl3pPr>
            <a:lvl4pPr marL="715962" indent="-174624">
              <a:spcBef>
                <a:spcPts val="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7" indent="-176212">
              <a:spcBef>
                <a:spcPts val="0"/>
              </a:spcBef>
              <a:buClr>
                <a:srgbClr val="266234"/>
              </a:buClr>
              <a:buSzPct val="50000"/>
              <a:buFont typeface="Wingdings"/>
              <a:buChar char="u"/>
              <a:defRPr sz="1200"/>
            </a:lvl5pPr>
            <a:lvl6pPr marL="2514599" indent="-228600">
              <a:spcBef>
                <a:spcPts val="0"/>
              </a:spcBef>
              <a:buFont typeface="Arial"/>
              <a:buChar char="•"/>
              <a:defRPr sz="2000"/>
            </a:lvl6pPr>
            <a:lvl7pPr marL="2971800" indent="-228600">
              <a:spcBef>
                <a:spcPts val="0"/>
              </a:spcBef>
              <a:buFont typeface="Arial"/>
              <a:buChar char="•"/>
              <a:defRPr sz="2000"/>
            </a:lvl7pPr>
            <a:lvl8pPr marL="3429000" indent="-228600">
              <a:spcBef>
                <a:spcPts val="0"/>
              </a:spcBef>
              <a:buFont typeface="Arial"/>
              <a:buChar char="•"/>
              <a:defRPr sz="2000"/>
            </a:lvl8pPr>
            <a:lvl9pPr marL="3886200" indent="-228600">
              <a:spcBef>
                <a:spcPts val="0"/>
              </a:spcBef>
              <a:buFont typeface="Arial"/>
              <a:buChar char="•"/>
              <a:defRPr sz="2000"/>
            </a:lvl9pPr>
          </a:lstStyle>
          <a:p>
            <a:pPr>
              <a:defRPr/>
            </a:pPr>
            <a:r>
              <a:rPr lang="ru-RU" sz="1200"/>
              <a:t>Требования к Заемщику</a:t>
            </a:r>
            <a:endParaRPr/>
          </a:p>
        </p:txBody>
      </p:sp>
      <p:pic>
        <p:nvPicPr>
          <p:cNvPr id="912767163" name="Рисунок 17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704756" y="1708330"/>
            <a:ext cx="161898" cy="161898"/>
          </a:xfrm>
          <a:prstGeom prst="rect">
            <a:avLst/>
          </a:prstGeom>
        </p:spPr>
      </p:pic>
      <p:pic>
        <p:nvPicPr>
          <p:cNvPr id="239631657" name="Рисунок 17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704756" y="2108745"/>
            <a:ext cx="161898" cy="161898"/>
          </a:xfrm>
          <a:prstGeom prst="rect">
            <a:avLst/>
          </a:prstGeom>
        </p:spPr>
      </p:pic>
      <p:sp>
        <p:nvSpPr>
          <p:cNvPr id="1178092404" name="Прямоугольник 175"/>
          <p:cNvSpPr/>
          <p:nvPr/>
        </p:nvSpPr>
        <p:spPr bwMode="auto">
          <a:xfrm>
            <a:off x="2870105" y="1615340"/>
            <a:ext cx="3231086" cy="39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>
                <a:latin typeface="Arial"/>
                <a:cs typeface="Arial"/>
              </a:rPr>
              <a:t>Возраст от 23 до 65 лет </a:t>
            </a:r>
            <a:r>
              <a:rPr lang="ru-RU" sz="900">
                <a:latin typeface="Arial"/>
                <a:cs typeface="Arial"/>
              </a:rPr>
              <a:t>(вкл.) на момент окончания кредита</a:t>
            </a:r>
            <a:endParaRPr/>
          </a:p>
        </p:txBody>
      </p:sp>
      <p:sp>
        <p:nvSpPr>
          <p:cNvPr id="101863612" name="TextBox 185"/>
          <p:cNvSpPr txBox="1"/>
          <p:nvPr/>
        </p:nvSpPr>
        <p:spPr bwMode="auto">
          <a:xfrm>
            <a:off x="6388697" y="5910849"/>
            <a:ext cx="946627" cy="398468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17461" indent="0">
              <a:spcBef>
                <a:spcPts val="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360362" indent="-179387" defTabSz="358774">
              <a:spcBef>
                <a:spcPts val="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4" indent="-157162">
              <a:spcBef>
                <a:spcPts val="0"/>
              </a:spcBef>
              <a:buClr>
                <a:srgbClr val="266234"/>
              </a:buClr>
              <a:buSzPct val="120000"/>
              <a:buFont typeface="Wingdings"/>
              <a:buChar char="§"/>
              <a:defRPr sz="1200"/>
            </a:lvl3pPr>
            <a:lvl4pPr marL="715962" indent="-174624">
              <a:spcBef>
                <a:spcPts val="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7" indent="-176212">
              <a:spcBef>
                <a:spcPts val="0"/>
              </a:spcBef>
              <a:buClr>
                <a:srgbClr val="266234"/>
              </a:buClr>
              <a:buSzPct val="50000"/>
              <a:buFont typeface="Wingdings"/>
              <a:buChar char="u"/>
              <a:defRPr sz="1200"/>
            </a:lvl5pPr>
            <a:lvl6pPr marL="2514599" indent="-228600">
              <a:spcBef>
                <a:spcPts val="0"/>
              </a:spcBef>
              <a:buFont typeface="Arial"/>
              <a:buChar char="•"/>
              <a:defRPr sz="2000"/>
            </a:lvl6pPr>
            <a:lvl7pPr marL="2971800" indent="-228600">
              <a:spcBef>
                <a:spcPts val="0"/>
              </a:spcBef>
              <a:buFont typeface="Arial"/>
              <a:buChar char="•"/>
              <a:defRPr sz="2000"/>
            </a:lvl7pPr>
            <a:lvl8pPr marL="3429000" indent="-228600">
              <a:spcBef>
                <a:spcPts val="0"/>
              </a:spcBef>
              <a:buFont typeface="Arial"/>
              <a:buChar char="•"/>
              <a:defRPr sz="2000"/>
            </a:lvl8pPr>
            <a:lvl9pPr marL="3886200" indent="-228600">
              <a:spcBef>
                <a:spcPts val="0"/>
              </a:spcBef>
              <a:buFont typeface="Arial"/>
              <a:buChar char="•"/>
              <a:defRPr sz="2000"/>
            </a:lvl9pPr>
          </a:lstStyle>
          <a:p>
            <a:pPr>
              <a:defRPr/>
            </a:pPr>
            <a:r>
              <a:rPr lang="ru-RU"/>
              <a:t>Лимит кредита</a:t>
            </a:r>
            <a:endParaRPr/>
          </a:p>
        </p:txBody>
      </p:sp>
      <p:sp>
        <p:nvSpPr>
          <p:cNvPr id="893937789" name="Прямоугольник 186"/>
          <p:cNvSpPr/>
          <p:nvPr/>
        </p:nvSpPr>
        <p:spPr bwMode="auto">
          <a:xfrm>
            <a:off x="7470767" y="5921881"/>
            <a:ext cx="36657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9"/>
              </a:spcBef>
              <a:spcAft>
                <a:spcPts val="399"/>
              </a:spcAft>
              <a:buClr>
                <a:srgbClr val="5EA038"/>
              </a:buClr>
              <a:defRPr/>
            </a:pPr>
            <a:r>
              <a:rPr lang="ru-RU" sz="900" dirty="0">
                <a:latin typeface="Arial"/>
              </a:rPr>
              <a:t> </a:t>
            </a:r>
            <a:r>
              <a:rPr lang="ru-RU" sz="900" b="1" dirty="0">
                <a:latin typeface="Arial"/>
              </a:rPr>
              <a:t>1,4 млн ₽ (вкл.) для сельских жителей Ленобласти и ДФО</a:t>
            </a:r>
            <a:endParaRPr dirty="0"/>
          </a:p>
        </p:txBody>
      </p:sp>
      <p:pic>
        <p:nvPicPr>
          <p:cNvPr id="1203036052" name="Рисунок 18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694000" y="5314069"/>
            <a:ext cx="142466" cy="161898"/>
          </a:xfrm>
          <a:prstGeom prst="rect">
            <a:avLst/>
          </a:prstGeom>
        </p:spPr>
      </p:pic>
      <p:sp>
        <p:nvSpPr>
          <p:cNvPr id="891059177" name="Прямоугольник 1"/>
          <p:cNvSpPr/>
          <p:nvPr/>
        </p:nvSpPr>
        <p:spPr bwMode="auto">
          <a:xfrm>
            <a:off x="1567531" y="5083708"/>
            <a:ext cx="63972" cy="82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92505973" name="Прямоугольник 49"/>
          <p:cNvSpPr/>
          <p:nvPr/>
        </p:nvSpPr>
        <p:spPr bwMode="auto">
          <a:xfrm>
            <a:off x="7506460" y="6145803"/>
            <a:ext cx="35425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9"/>
              </a:spcBef>
              <a:spcAft>
                <a:spcPts val="399"/>
              </a:spcAft>
              <a:buClr>
                <a:srgbClr val="5EA038"/>
              </a:buClr>
              <a:defRPr/>
            </a:pPr>
            <a:r>
              <a:rPr lang="ru-RU" sz="900" b="1">
                <a:latin typeface="Arial"/>
              </a:rPr>
              <a:t>1,0 млн ₽ (вкл.) для сельских жителей прочих субъектов</a:t>
            </a:r>
            <a:endParaRPr/>
          </a:p>
        </p:txBody>
      </p:sp>
      <p:pic>
        <p:nvPicPr>
          <p:cNvPr id="1520809579" name="Рисунок 5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75725" y="5953420"/>
            <a:ext cx="161898" cy="161898"/>
          </a:xfrm>
          <a:prstGeom prst="rect">
            <a:avLst/>
          </a:prstGeom>
        </p:spPr>
      </p:pic>
      <p:pic>
        <p:nvPicPr>
          <p:cNvPr id="1884842528" name="Рисунок 5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89816" y="6172643"/>
            <a:ext cx="161898" cy="161898"/>
          </a:xfrm>
          <a:prstGeom prst="rect">
            <a:avLst/>
          </a:prstGeom>
        </p:spPr>
      </p:pic>
      <p:sp>
        <p:nvSpPr>
          <p:cNvPr id="1649466371" name="Прямоугольник 53"/>
          <p:cNvSpPr/>
          <p:nvPr/>
        </p:nvSpPr>
        <p:spPr bwMode="auto">
          <a:xfrm>
            <a:off x="2866656" y="3429001"/>
            <a:ext cx="3287831" cy="5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99"/>
              </a:spcBef>
              <a:spcAft>
                <a:spcPts val="399"/>
              </a:spcAft>
              <a:buClr>
                <a:srgbClr val="5EA038"/>
              </a:buClr>
              <a:defRPr/>
            </a:pPr>
            <a:r>
              <a:rPr lang="ru-RU" sz="1000">
                <a:latin typeface="Arial"/>
              </a:rPr>
              <a:t>до 40% кредита на приобретение оборудования/ стройматериалов без заключения договора подряда (по договору купли-продажи)</a:t>
            </a:r>
            <a:endParaRPr lang="ru-RU" sz="1100">
              <a:latin typeface="Arial"/>
            </a:endParaRPr>
          </a:p>
        </p:txBody>
      </p:sp>
      <p:pic>
        <p:nvPicPr>
          <p:cNvPr id="1589975705" name="Рисунок 5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646428" y="3557003"/>
            <a:ext cx="142466" cy="161898"/>
          </a:xfrm>
          <a:prstGeom prst="rect">
            <a:avLst/>
          </a:prstGeom>
        </p:spPr>
      </p:pic>
      <p:sp>
        <p:nvSpPr>
          <p:cNvPr id="1973511184" name="Прямоугольник 52"/>
          <p:cNvSpPr/>
          <p:nvPr/>
        </p:nvSpPr>
        <p:spPr bwMode="auto">
          <a:xfrm>
            <a:off x="6297037" y="6598512"/>
            <a:ext cx="4520549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99"/>
              </a:spcBef>
              <a:defRPr/>
            </a:pPr>
            <a:r>
              <a:rPr lang="ru-RU" sz="700" dirty="0">
                <a:latin typeface="Arial"/>
              </a:rPr>
              <a:t>1 - количество кредитов, доступных по продукту: единожды на каждую из целей (совокупно 2 кредита)</a:t>
            </a:r>
            <a:endParaRPr dirty="0"/>
          </a:p>
          <a:p>
            <a:pPr>
              <a:defRPr/>
            </a:pPr>
            <a:r>
              <a:rPr lang="ru-RU" sz="700" dirty="0">
                <a:latin typeface="Arial"/>
              </a:rPr>
              <a:t> </a:t>
            </a:r>
            <a:endParaRPr dirty="0"/>
          </a:p>
        </p:txBody>
      </p:sp>
      <p:pic>
        <p:nvPicPr>
          <p:cNvPr id="2089406607" name="Рисунок 5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312063" y="6066964"/>
            <a:ext cx="1360998" cy="6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3256497" name="Номер слайда 2"/>
          <p:cNvSpPr>
            <a:spLocks noGrp="1"/>
          </p:cNvSpPr>
          <p:nvPr>
            <p:ph type="sldNum" sz="quarter" idx="4294967295"/>
          </p:nvPr>
        </p:nvSpPr>
        <p:spPr bwMode="auto"/>
        <p:txBody>
          <a:bodyPr/>
          <a:lstStyle/>
          <a:p>
            <a:pPr>
              <a:defRPr/>
            </a:pPr>
            <a:fld id="{2861CFAE-912C-0BA5-E156-20B979BBEDF8}" type="slidenum">
              <a:rPr lang="ru-RU"/>
              <a:t>4</a:t>
            </a:fld>
            <a:endParaRPr lang="ru-RU"/>
          </a:p>
        </p:txBody>
      </p:sp>
      <p:sp>
        <p:nvSpPr>
          <p:cNvPr id="42822792" name="Заголовок 4"/>
          <p:cNvSpPr>
            <a:spLocks noGrp="1"/>
          </p:cNvSpPr>
          <p:nvPr>
            <p:ph type="title" idx="4294967295"/>
          </p:nvPr>
        </p:nvSpPr>
        <p:spPr bwMode="auto">
          <a:xfrm>
            <a:off x="1277874" y="171288"/>
            <a:ext cx="9513676" cy="504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>
                <a:latin typeface="Arial"/>
                <a:cs typeface="Arial"/>
              </a:rPr>
              <a:t>Сделайте несколько простых шагов и получите потребительский кредит по льготной процентной ставке</a:t>
            </a:r>
            <a:endParaRPr lang="ru-RU" sz="2000">
              <a:latin typeface="Arial"/>
              <a:cs typeface="Arial"/>
            </a:endParaRPr>
          </a:p>
        </p:txBody>
      </p:sp>
      <p:sp>
        <p:nvSpPr>
          <p:cNvPr id="1242685583" name="Прямоугольник 9"/>
          <p:cNvSpPr/>
          <p:nvPr/>
        </p:nvSpPr>
        <p:spPr bwMode="auto">
          <a:xfrm>
            <a:off x="1206425" y="995101"/>
            <a:ext cx="5309064" cy="3370000"/>
          </a:xfrm>
          <a:prstGeom prst="rect">
            <a:avLst/>
          </a:prstGeom>
          <a:solidFill>
            <a:srgbClr val="ECEC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97202622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30037" y="1043564"/>
            <a:ext cx="4562506" cy="3269999"/>
          </a:xfrm>
          <a:prstGeom prst="rect">
            <a:avLst/>
          </a:prstGeom>
        </p:spPr>
      </p:pic>
      <p:sp>
        <p:nvSpPr>
          <p:cNvPr id="1198136006" name="Прямоугольник 11"/>
          <p:cNvSpPr/>
          <p:nvPr/>
        </p:nvSpPr>
        <p:spPr bwMode="auto">
          <a:xfrm>
            <a:off x="1342532" y="4535264"/>
            <a:ext cx="9584494" cy="16300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4644466" name="Группа 12"/>
          <p:cNvGrpSpPr/>
          <p:nvPr/>
        </p:nvGrpSpPr>
        <p:grpSpPr bwMode="auto">
          <a:xfrm>
            <a:off x="1415479" y="1124743"/>
            <a:ext cx="1016196" cy="1040456"/>
            <a:chOff x="4768651" y="2627802"/>
            <a:chExt cx="1371600" cy="1371600"/>
          </a:xfrm>
        </p:grpSpPr>
        <p:sp>
          <p:nvSpPr>
            <p:cNvPr id="1757177829" name="Овал 13"/>
            <p:cNvSpPr/>
            <p:nvPr/>
          </p:nvSpPr>
          <p:spPr bwMode="auto">
            <a:xfrm>
              <a:off x="4768651" y="2627802"/>
              <a:ext cx="1371600" cy="13716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87285539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5" cy="1271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lvl="1" defTabSz="871537">
                <a:lnSpc>
                  <a:spcPct val="95000"/>
                </a:lnSpc>
                <a:spcAft>
                  <a:spcPts val="599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>
                  <a:latin typeface="Arial"/>
                  <a:cs typeface="Arial"/>
                </a:rPr>
                <a:t>1</a:t>
              </a:r>
              <a:endParaRPr/>
            </a:p>
          </p:txBody>
        </p:sp>
      </p:grpSp>
      <p:sp>
        <p:nvSpPr>
          <p:cNvPr id="255987782" name="Rectangle 1"/>
          <p:cNvSpPr>
            <a:spLocks noChangeArrowheads="1"/>
          </p:cNvSpPr>
          <p:nvPr/>
        </p:nvSpPr>
        <p:spPr bwMode="auto">
          <a:xfrm>
            <a:off x="2448486" y="1390880"/>
            <a:ext cx="3960614" cy="9387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100">
                <a:latin typeface="Arial"/>
              </a:rPr>
              <a:t>предъявите паспорт с постоянной регистрацией на сельской территории (сельской агломерации) и документы, подтверждающие финансовое состояние и трудовую занятость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ru-RU" sz="1100">
                <a:latin typeface="Arial"/>
              </a:rPr>
              <a:t>сообщите работнику банка номер СНИЛС</a:t>
            </a:r>
            <a:endParaRPr/>
          </a:p>
        </p:txBody>
      </p:sp>
      <p:sp>
        <p:nvSpPr>
          <p:cNvPr id="709602430" name="Rectangle 1"/>
          <p:cNvSpPr>
            <a:spLocks noChangeArrowheads="1"/>
          </p:cNvSpPr>
          <p:nvPr/>
        </p:nvSpPr>
        <p:spPr bwMode="auto">
          <a:xfrm>
            <a:off x="2403436" y="3155844"/>
            <a:ext cx="3902167" cy="4308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100" dirty="0">
                <a:latin typeface="Arial"/>
              </a:rPr>
              <a:t>выберете любую подрядную организацию/продавца по вашим критериям</a:t>
            </a:r>
            <a:endParaRPr dirty="0"/>
          </a:p>
        </p:txBody>
      </p:sp>
      <p:sp>
        <p:nvSpPr>
          <p:cNvPr id="1522673146" name="Rectangle 1"/>
          <p:cNvSpPr>
            <a:spLocks noChangeArrowheads="1"/>
          </p:cNvSpPr>
          <p:nvPr/>
        </p:nvSpPr>
        <p:spPr bwMode="auto">
          <a:xfrm>
            <a:off x="2416132" y="2731220"/>
            <a:ext cx="4287821" cy="5232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400" b="1">
                <a:latin typeface="Arial"/>
              </a:rPr>
              <a:t>ПОСЛЕ ПОЛУЧЕНИЯ ПОЛОЖИТЕЛЬНОГО РЕШЕНИЯ ПО ЗАЯВКЕ НА КРЕДИТ</a:t>
            </a:r>
            <a:endParaRPr/>
          </a:p>
        </p:txBody>
      </p:sp>
      <p:sp>
        <p:nvSpPr>
          <p:cNvPr id="1773028452" name="Rectangle 1"/>
          <p:cNvSpPr>
            <a:spLocks noChangeArrowheads="1"/>
          </p:cNvSpPr>
          <p:nvPr/>
        </p:nvSpPr>
        <p:spPr bwMode="auto">
          <a:xfrm>
            <a:off x="2464151" y="4432757"/>
            <a:ext cx="7480883" cy="600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100">
                <a:latin typeface="Arial"/>
              </a:rPr>
              <a:t>принесите договор подряда/договор купли-продажи (при наличии)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ru-RU" sz="1100">
                <a:latin typeface="Arial"/>
              </a:rPr>
              <a:t>подпишите кредитный договор и получите кредит (кредитные средства будут направлены на счет подрядной организации, указанной в договоре подряда/продавца, указанного в договоре купли-продажи)</a:t>
            </a:r>
            <a:endParaRPr/>
          </a:p>
        </p:txBody>
      </p:sp>
      <p:sp>
        <p:nvSpPr>
          <p:cNvPr id="1512358848" name="Rectangle 1"/>
          <p:cNvSpPr>
            <a:spLocks noChangeArrowheads="1"/>
          </p:cNvSpPr>
          <p:nvPr/>
        </p:nvSpPr>
        <p:spPr bwMode="auto">
          <a:xfrm>
            <a:off x="2464153" y="4221087"/>
            <a:ext cx="4064283" cy="307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400" b="1">
                <a:latin typeface="Arial"/>
              </a:rPr>
              <a:t>В ДЕНЬ ПОЛУЧЕНИЯ КРЕДИТА</a:t>
            </a:r>
            <a:endParaRPr/>
          </a:p>
        </p:txBody>
      </p:sp>
      <p:sp>
        <p:nvSpPr>
          <p:cNvPr id="2138547113" name="Rectangle 1"/>
          <p:cNvSpPr>
            <a:spLocks noChangeArrowheads="1"/>
          </p:cNvSpPr>
          <p:nvPr/>
        </p:nvSpPr>
        <p:spPr bwMode="auto">
          <a:xfrm>
            <a:off x="2422677" y="5263407"/>
            <a:ext cx="8579315" cy="8233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ru-RU" sz="1600" b="1">
                <a:latin typeface="Arial"/>
              </a:rPr>
              <a:t>После приобретения и монтажа оборудования/выполнения работ - </a:t>
            </a:r>
            <a:r>
              <a:rPr lang="ru-RU" sz="1050">
                <a:latin typeface="Arial"/>
              </a:rPr>
              <a:t>предоставьте подтверждающий документ (акт выполненных работ, акт приема-передачи товаров и выполненных работ, и т.п. по договору подряда) в сроки, предусмотренные договором подряда/купли-продажи и кредитным договором. Своевременное предоставление документа является обязательным условием участия в Программе субсидирования и применения льготой процентной ставки. </a:t>
            </a:r>
            <a:endParaRPr lang="ru-RU" sz="1050" b="1">
              <a:latin typeface="Arial"/>
            </a:endParaRPr>
          </a:p>
        </p:txBody>
      </p:sp>
      <p:sp>
        <p:nvSpPr>
          <p:cNvPr id="1403833960" name="Rectangle 1"/>
          <p:cNvSpPr>
            <a:spLocks noChangeArrowheads="1"/>
          </p:cNvSpPr>
          <p:nvPr/>
        </p:nvSpPr>
        <p:spPr bwMode="auto">
          <a:xfrm>
            <a:off x="2390376" y="3476578"/>
            <a:ext cx="3902167" cy="76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100">
                <a:latin typeface="Arial"/>
              </a:rPr>
              <a:t>заключите с ней договор подряда/купли-продажи на благоустройство жилого дома (помещения), расположенного на сельских территориях (сельских агломерациях)</a:t>
            </a:r>
            <a:endParaRPr lang="ru-RU" sz="700">
              <a:latin typeface="Arial"/>
            </a:endParaRPr>
          </a:p>
        </p:txBody>
      </p:sp>
      <p:sp>
        <p:nvSpPr>
          <p:cNvPr id="2019566123" name="Rectangle 1"/>
          <p:cNvSpPr>
            <a:spLocks noChangeArrowheads="1"/>
          </p:cNvSpPr>
          <p:nvPr/>
        </p:nvSpPr>
        <p:spPr bwMode="auto">
          <a:xfrm>
            <a:off x="2458873" y="943805"/>
            <a:ext cx="4287821" cy="738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400" b="1">
                <a:latin typeface="Arial"/>
              </a:rPr>
              <a:t>ПОДАЙТЕ ЗАЯВКУ НА ЛЬГОТНЫЙ КРЕДИТ </a:t>
            </a:r>
            <a:endParaRPr/>
          </a:p>
          <a:p>
            <a:pPr>
              <a:defRPr/>
            </a:pPr>
            <a:r>
              <a:rPr lang="ru-RU" sz="1400" b="1">
                <a:latin typeface="Arial"/>
              </a:rPr>
              <a:t>в любом офисе Банка</a:t>
            </a:r>
          </a:p>
          <a:p>
            <a:pPr>
              <a:defRPr/>
            </a:pPr>
            <a:endParaRPr lang="ru-RU" sz="1400">
              <a:latin typeface="Arial"/>
            </a:endParaRPr>
          </a:p>
        </p:txBody>
      </p:sp>
      <p:sp>
        <p:nvSpPr>
          <p:cNvPr id="362929017" name="Rectangle 1"/>
          <p:cNvSpPr>
            <a:spLocks noChangeArrowheads="1"/>
          </p:cNvSpPr>
          <p:nvPr/>
        </p:nvSpPr>
        <p:spPr bwMode="auto">
          <a:xfrm>
            <a:off x="2446763" y="2204869"/>
            <a:ext cx="3505221" cy="738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400" b="1">
                <a:latin typeface="Arial"/>
              </a:rPr>
              <a:t>либо через платформу «Свое Село» (мобильное приложение или сайт)</a:t>
            </a:r>
          </a:p>
          <a:p>
            <a:pPr>
              <a:defRPr/>
            </a:pPr>
            <a:endParaRPr lang="ru-RU" sz="1400">
              <a:latin typeface="Arial"/>
            </a:endParaRPr>
          </a:p>
        </p:txBody>
      </p:sp>
      <p:sp>
        <p:nvSpPr>
          <p:cNvPr id="508917098" name="Rectangle 1"/>
          <p:cNvSpPr>
            <a:spLocks noChangeArrowheads="1"/>
          </p:cNvSpPr>
          <p:nvPr/>
        </p:nvSpPr>
        <p:spPr bwMode="auto">
          <a:xfrm>
            <a:off x="2460891" y="4929788"/>
            <a:ext cx="5365319" cy="4308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100">
                <a:latin typeface="Arial"/>
              </a:rPr>
              <a:t>предоставьте документ о целевом назначении кредита, адресе дома, подрядной организации/продавца</a:t>
            </a:r>
            <a:endParaRPr/>
          </a:p>
        </p:txBody>
      </p:sp>
      <p:pic>
        <p:nvPicPr>
          <p:cNvPr id="261381955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12063" y="6066964"/>
            <a:ext cx="1360998" cy="699057"/>
          </a:xfrm>
          <a:prstGeom prst="rect">
            <a:avLst/>
          </a:prstGeom>
        </p:spPr>
      </p:pic>
      <p:grpSp>
        <p:nvGrpSpPr>
          <p:cNvPr id="1832025198" name="Группа 43"/>
          <p:cNvGrpSpPr/>
          <p:nvPr/>
        </p:nvGrpSpPr>
        <p:grpSpPr bwMode="auto">
          <a:xfrm>
            <a:off x="1415479" y="2457548"/>
            <a:ext cx="1016196" cy="1040456"/>
            <a:chOff x="4768651" y="2627802"/>
            <a:chExt cx="1371600" cy="1371600"/>
          </a:xfrm>
        </p:grpSpPr>
        <p:sp>
          <p:nvSpPr>
            <p:cNvPr id="1127055382" name="Овал 44"/>
            <p:cNvSpPr/>
            <p:nvPr/>
          </p:nvSpPr>
          <p:spPr bwMode="auto">
            <a:xfrm>
              <a:off x="4768651" y="2627802"/>
              <a:ext cx="1371600" cy="13716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00794180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5" cy="1271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lvl="1" defTabSz="871537">
                <a:lnSpc>
                  <a:spcPct val="95000"/>
                </a:lnSpc>
                <a:spcAft>
                  <a:spcPts val="599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>
                  <a:latin typeface="Arial"/>
                </a:rPr>
                <a:t>2</a:t>
              </a:r>
              <a:endParaRPr/>
            </a:p>
          </p:txBody>
        </p:sp>
      </p:grpSp>
      <p:grpSp>
        <p:nvGrpSpPr>
          <p:cNvPr id="59930742" name="Группа 46"/>
          <p:cNvGrpSpPr/>
          <p:nvPr/>
        </p:nvGrpSpPr>
        <p:grpSpPr bwMode="auto">
          <a:xfrm>
            <a:off x="1415479" y="3900710"/>
            <a:ext cx="1016196" cy="1040456"/>
            <a:chOff x="4768651" y="2627802"/>
            <a:chExt cx="1371600" cy="1371600"/>
          </a:xfrm>
        </p:grpSpPr>
        <p:sp>
          <p:nvSpPr>
            <p:cNvPr id="1840258400" name="Овал 47"/>
            <p:cNvSpPr/>
            <p:nvPr/>
          </p:nvSpPr>
          <p:spPr bwMode="auto">
            <a:xfrm>
              <a:off x="4768651" y="2627802"/>
              <a:ext cx="1371600" cy="13716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44576470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5" cy="1271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lvl="1" defTabSz="871537">
                <a:lnSpc>
                  <a:spcPct val="95000"/>
                </a:lnSpc>
                <a:spcAft>
                  <a:spcPts val="599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>
                  <a:latin typeface="Arial"/>
                  <a:cs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4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554875" name="Номер слайда 2"/>
          <p:cNvSpPr>
            <a:spLocks noGrp="1"/>
          </p:cNvSpPr>
          <p:nvPr>
            <p:ph type="sldNum" sz="quarter" idx="4294967295"/>
          </p:nvPr>
        </p:nvSpPr>
        <p:spPr bwMode="auto"/>
        <p:txBody>
          <a:bodyPr/>
          <a:lstStyle/>
          <a:p>
            <a:pPr>
              <a:defRPr/>
            </a:pPr>
            <a:fld id="{D09775C4-5B52-4732-5117-2FAC68BB8910}" type="slidenum">
              <a:rPr lang="ru-RU"/>
              <a:t>5</a:t>
            </a:fld>
            <a:endParaRPr lang="ru-RU"/>
          </a:p>
        </p:txBody>
      </p:sp>
      <p:sp>
        <p:nvSpPr>
          <p:cNvPr id="1521524649" name="Заголовок 4"/>
          <p:cNvSpPr>
            <a:spLocks noGrp="1"/>
          </p:cNvSpPr>
          <p:nvPr>
            <p:ph type="title" idx="4294967295"/>
          </p:nvPr>
        </p:nvSpPr>
        <p:spPr bwMode="auto">
          <a:xfrm>
            <a:off x="1277873" y="171287"/>
            <a:ext cx="9780651" cy="68162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latin typeface="Arial"/>
                <a:cs typeface="Arial"/>
              </a:rPr>
              <a:t>Потребительский кредит с государственной поддержкой</a:t>
            </a:r>
            <a:br>
              <a:rPr lang="ru-RU" sz="2400" b="1" dirty="0">
                <a:latin typeface="Arial"/>
                <a:cs typeface="Arial"/>
              </a:rPr>
            </a:br>
            <a:r>
              <a:rPr lang="ru-RU" sz="2400" b="1" dirty="0">
                <a:latin typeface="Arial"/>
                <a:cs typeface="Arial"/>
              </a:rPr>
              <a:t>для жителей села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891059177" name="Прямоугольник 1"/>
          <p:cNvSpPr/>
          <p:nvPr/>
        </p:nvSpPr>
        <p:spPr bwMode="auto">
          <a:xfrm>
            <a:off x="1567531" y="5083708"/>
            <a:ext cx="63972" cy="82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89406607" name="Рисунок 5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12063" y="6066964"/>
            <a:ext cx="1360998" cy="699057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780218" y="1059018"/>
            <a:ext cx="5516819" cy="4322938"/>
            <a:chOff x="780218" y="1059018"/>
            <a:chExt cx="5516819" cy="4322938"/>
          </a:xfrm>
        </p:grpSpPr>
        <p:sp>
          <p:nvSpPr>
            <p:cNvPr id="1787064111" name="Прямоугольник 120"/>
            <p:cNvSpPr/>
            <p:nvPr/>
          </p:nvSpPr>
          <p:spPr bwMode="auto">
            <a:xfrm>
              <a:off x="780218" y="1059018"/>
              <a:ext cx="5516819" cy="4322938"/>
            </a:xfrm>
            <a:prstGeom prst="rect">
              <a:avLst/>
            </a:prstGeom>
            <a:solidFill>
              <a:srgbClr val="ECEC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5813830" name="Прямоугольник 123"/>
            <p:cNvSpPr/>
            <p:nvPr/>
          </p:nvSpPr>
          <p:spPr bwMode="auto">
            <a:xfrm>
              <a:off x="1336273" y="1059018"/>
              <a:ext cx="48025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latin typeface="Arial"/>
                  <a:cs typeface="Arial"/>
                </a:rPr>
                <a:t>Предварительный расчёт для услуги </a:t>
              </a:r>
              <a:r>
                <a:rPr lang="ru-RU" sz="2400" b="1" dirty="0" smtClean="0">
                  <a:latin typeface="Arial"/>
                  <a:cs typeface="Arial"/>
                </a:rPr>
                <a:t>«Газификация»</a:t>
              </a:r>
              <a:endParaRPr sz="2400" b="1" dirty="0"/>
            </a:p>
          </p:txBody>
        </p:sp>
        <p:sp>
          <p:nvSpPr>
            <p:cNvPr id="699549890" name="TextBox 165"/>
            <p:cNvSpPr txBox="1"/>
            <p:nvPr/>
          </p:nvSpPr>
          <p:spPr bwMode="auto">
            <a:xfrm>
              <a:off x="983410" y="1713976"/>
              <a:ext cx="1915809" cy="80023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1" indent="0">
                <a:spcBef>
                  <a:spcPts val="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360362" indent="-179387" defTabSz="358774">
                <a:spcBef>
                  <a:spcPts val="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4" indent="-157162">
                <a:spcBef>
                  <a:spcPts val="0"/>
                </a:spcBef>
                <a:buClr>
                  <a:srgbClr val="266234"/>
                </a:buClr>
                <a:buSzPct val="120000"/>
                <a:buFont typeface="Wingdings"/>
                <a:buChar char="§"/>
                <a:defRPr sz="1200"/>
              </a:lvl3pPr>
              <a:lvl4pPr marL="715962" indent="-174624">
                <a:spcBef>
                  <a:spcPts val="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7" indent="-176212">
                <a:spcBef>
                  <a:spcPts val="0"/>
                </a:spcBef>
                <a:buClr>
                  <a:srgbClr val="266234"/>
                </a:buClr>
                <a:buSzPct val="50000"/>
                <a:buFont typeface="Wingdings"/>
                <a:buChar char="u"/>
                <a:defRPr sz="1200"/>
              </a:lvl5pPr>
              <a:lvl6pPr marL="2514599" indent="-228600">
                <a:spcBef>
                  <a:spcPts val="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ts val="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ts val="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ts val="0"/>
                </a:spcBef>
                <a:buFont typeface="Arial"/>
                <a:buChar char="•"/>
                <a:defRPr sz="2000"/>
              </a:lvl9pPr>
            </a:lstStyle>
            <a:p>
              <a:pPr>
                <a:defRPr/>
              </a:pPr>
              <a:r>
                <a:rPr lang="ru-RU" dirty="0"/>
                <a:t>Сумма </a:t>
              </a:r>
              <a:r>
                <a:rPr lang="ru-RU" dirty="0" smtClean="0"/>
                <a:t>кредита</a:t>
              </a:r>
              <a:endParaRPr dirty="0"/>
            </a:p>
          </p:txBody>
        </p:sp>
        <p:sp>
          <p:nvSpPr>
            <p:cNvPr id="1206205698" name="TextBox 169"/>
            <p:cNvSpPr txBox="1"/>
            <p:nvPr/>
          </p:nvSpPr>
          <p:spPr bwMode="auto">
            <a:xfrm>
              <a:off x="983412" y="2527540"/>
              <a:ext cx="1924366" cy="108692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17461" indent="0">
                <a:spcBef>
                  <a:spcPts val="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360362" indent="-179387" defTabSz="358774">
                <a:spcBef>
                  <a:spcPts val="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4" indent="-157162">
                <a:spcBef>
                  <a:spcPts val="0"/>
                </a:spcBef>
                <a:buClr>
                  <a:srgbClr val="266234"/>
                </a:buClr>
                <a:buSzPct val="120000"/>
                <a:buFont typeface="Wingdings"/>
                <a:buChar char="§"/>
                <a:defRPr sz="1200"/>
              </a:lvl3pPr>
              <a:lvl4pPr marL="715962" indent="-174624">
                <a:spcBef>
                  <a:spcPts val="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7" indent="-176212">
                <a:spcBef>
                  <a:spcPts val="0"/>
                </a:spcBef>
                <a:buClr>
                  <a:srgbClr val="266234"/>
                </a:buClr>
                <a:buSzPct val="50000"/>
                <a:buFont typeface="Wingdings"/>
                <a:buChar char="u"/>
                <a:defRPr sz="1200"/>
              </a:lvl5pPr>
              <a:lvl6pPr marL="2514599" indent="-228600">
                <a:spcBef>
                  <a:spcPts val="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ts val="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ts val="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ts val="0"/>
                </a:spcBef>
                <a:buFont typeface="Arial"/>
                <a:buChar char="•"/>
                <a:defRPr sz="2000"/>
              </a:lvl9pPr>
            </a:lstStyle>
            <a:p>
              <a:pPr>
                <a:defRPr/>
              </a:pPr>
              <a:r>
                <a:rPr lang="ru-RU" dirty="0"/>
                <a:t>Срок кредита</a:t>
              </a:r>
              <a:endParaRPr dirty="0"/>
            </a:p>
          </p:txBody>
        </p:sp>
        <p:sp>
          <p:nvSpPr>
            <p:cNvPr id="1178092404" name="Прямоугольник 175"/>
            <p:cNvSpPr/>
            <p:nvPr/>
          </p:nvSpPr>
          <p:spPr bwMode="auto">
            <a:xfrm>
              <a:off x="2907778" y="1882262"/>
              <a:ext cx="3231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dirty="0" smtClean="0">
                  <a:latin typeface="Arial"/>
                  <a:cs typeface="Arial"/>
                </a:rPr>
                <a:t>84 000 руб.</a:t>
              </a:r>
              <a:endParaRPr sz="2400" dirty="0"/>
            </a:p>
          </p:txBody>
        </p:sp>
        <p:sp>
          <p:nvSpPr>
            <p:cNvPr id="101863612" name="TextBox 185"/>
            <p:cNvSpPr txBox="1"/>
            <p:nvPr/>
          </p:nvSpPr>
          <p:spPr bwMode="auto">
            <a:xfrm>
              <a:off x="983411" y="3623095"/>
              <a:ext cx="1915808" cy="154412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17461" indent="0">
                <a:spcBef>
                  <a:spcPts val="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360362" indent="-179387" defTabSz="358774">
                <a:spcBef>
                  <a:spcPts val="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4" indent="-157162">
                <a:spcBef>
                  <a:spcPts val="0"/>
                </a:spcBef>
                <a:buClr>
                  <a:srgbClr val="266234"/>
                </a:buClr>
                <a:buSzPct val="120000"/>
                <a:buFont typeface="Wingdings"/>
                <a:buChar char="§"/>
                <a:defRPr sz="1200"/>
              </a:lvl3pPr>
              <a:lvl4pPr marL="715962" indent="-174624">
                <a:spcBef>
                  <a:spcPts val="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7" indent="-176212">
                <a:spcBef>
                  <a:spcPts val="0"/>
                </a:spcBef>
                <a:buClr>
                  <a:srgbClr val="266234"/>
                </a:buClr>
                <a:buSzPct val="50000"/>
                <a:buFont typeface="Wingdings"/>
                <a:buChar char="u"/>
                <a:defRPr sz="1200"/>
              </a:lvl5pPr>
              <a:lvl6pPr marL="2514599" indent="-228600">
                <a:spcBef>
                  <a:spcPts val="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ts val="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ts val="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ts val="0"/>
                </a:spcBef>
                <a:buFont typeface="Arial"/>
                <a:buChar char="•"/>
                <a:defRPr sz="2000"/>
              </a:lvl9pPr>
            </a:lstStyle>
            <a:p>
              <a:pPr>
                <a:defRPr/>
              </a:pPr>
              <a:r>
                <a:rPr lang="ru-RU" dirty="0" smtClean="0"/>
                <a:t>Ежемесячный платёж</a:t>
              </a:r>
              <a:endParaRPr dirty="0"/>
            </a:p>
          </p:txBody>
        </p:sp>
        <p:sp>
          <p:nvSpPr>
            <p:cNvPr id="47" name="Прямоугольник 175"/>
            <p:cNvSpPr/>
            <p:nvPr/>
          </p:nvSpPr>
          <p:spPr bwMode="auto">
            <a:xfrm>
              <a:off x="2916337" y="2846259"/>
              <a:ext cx="3231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/>
                  <a:cs typeface="Arial"/>
                </a:rPr>
                <a:t>3 года</a:t>
              </a:r>
              <a:endParaRPr sz="2400" dirty="0"/>
            </a:p>
          </p:txBody>
        </p:sp>
      </p:grpSp>
      <p:sp>
        <p:nvSpPr>
          <p:cNvPr id="48" name="Прямоугольник 175"/>
          <p:cNvSpPr/>
          <p:nvPr/>
        </p:nvSpPr>
        <p:spPr bwMode="auto">
          <a:xfrm>
            <a:off x="2924896" y="4149782"/>
            <a:ext cx="158685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dirty="0" smtClean="0">
                <a:latin typeface="Arial"/>
                <a:cs typeface="Arial"/>
              </a:rPr>
              <a:t>2 517 руб.</a:t>
            </a:r>
            <a:endParaRPr sz="23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3411" y="1705349"/>
            <a:ext cx="5164012" cy="347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907778" y="1705349"/>
            <a:ext cx="8559" cy="3461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528868" y="2527540"/>
            <a:ext cx="3012" cy="2648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83411" y="2518913"/>
            <a:ext cx="5155453" cy="8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983411" y="3614468"/>
            <a:ext cx="5164012" cy="4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66891" y="2846259"/>
            <a:ext cx="129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/>
                <a:cs typeface="Arial"/>
              </a:rPr>
              <a:t>5 лет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4583" y="4149782"/>
            <a:ext cx="149012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"/>
                <a:cs typeface="Arial"/>
              </a:rPr>
              <a:t>1585 </a:t>
            </a:r>
            <a:r>
              <a:rPr lang="ru-RU" sz="2300" dirty="0" smtClean="0">
                <a:latin typeface="Arial"/>
                <a:cs typeface="Arial"/>
              </a:rPr>
              <a:t>руб.</a:t>
            </a:r>
            <a:endParaRPr lang="ru-RU" sz="2300" dirty="0">
              <a:latin typeface="Arial"/>
              <a:cs typeface="Arial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75" y="1210225"/>
            <a:ext cx="5825074" cy="44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554875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D09775C4-5B52-4732-5117-2FAC68BB8910}" type="slidenum">
              <a:rPr lang="ru-RU"/>
              <a:t>6</a:t>
            </a:fld>
            <a:endParaRPr lang="ru-RU"/>
          </a:p>
        </p:txBody>
      </p:sp>
      <p:sp>
        <p:nvSpPr>
          <p:cNvPr id="1521524649" name="Заголовок 4"/>
          <p:cNvSpPr>
            <a:spLocks noGrp="1"/>
          </p:cNvSpPr>
          <p:nvPr>
            <p:ph type="title" idx="4294967295"/>
          </p:nvPr>
        </p:nvSpPr>
        <p:spPr bwMode="auto">
          <a:xfrm>
            <a:off x="2411413" y="171450"/>
            <a:ext cx="9780587" cy="6810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latin typeface="Arial"/>
                <a:cs typeface="Arial"/>
              </a:rPr>
              <a:t>Потребительский кредит с государственной поддержкой</a:t>
            </a:r>
            <a:br>
              <a:rPr lang="ru-RU" sz="2400" b="1" dirty="0">
                <a:latin typeface="Arial"/>
                <a:cs typeface="Arial"/>
              </a:rPr>
            </a:br>
            <a:r>
              <a:rPr lang="ru-RU" sz="2400" b="1" dirty="0">
                <a:latin typeface="Arial"/>
                <a:cs typeface="Arial"/>
              </a:rPr>
              <a:t>для жителей села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891059177" name="Прямоугольник 1"/>
          <p:cNvSpPr/>
          <p:nvPr/>
        </p:nvSpPr>
        <p:spPr bwMode="auto">
          <a:xfrm>
            <a:off x="1567531" y="5083708"/>
            <a:ext cx="63972" cy="82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89406607" name="Рисунок 5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12063" y="6066964"/>
            <a:ext cx="1360998" cy="699057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780218" y="1059018"/>
            <a:ext cx="5516819" cy="4322938"/>
            <a:chOff x="780218" y="1059018"/>
            <a:chExt cx="5516819" cy="4322938"/>
          </a:xfrm>
        </p:grpSpPr>
        <p:sp>
          <p:nvSpPr>
            <p:cNvPr id="1787064111" name="Прямоугольник 120"/>
            <p:cNvSpPr/>
            <p:nvPr/>
          </p:nvSpPr>
          <p:spPr bwMode="auto">
            <a:xfrm>
              <a:off x="780218" y="1059018"/>
              <a:ext cx="5516819" cy="4322938"/>
            </a:xfrm>
            <a:prstGeom prst="rect">
              <a:avLst/>
            </a:prstGeom>
            <a:solidFill>
              <a:srgbClr val="ECEC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5813830" name="Прямоугольник 123"/>
            <p:cNvSpPr/>
            <p:nvPr/>
          </p:nvSpPr>
          <p:spPr bwMode="auto">
            <a:xfrm>
              <a:off x="1336273" y="1059018"/>
              <a:ext cx="4802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latin typeface="Arial"/>
                  <a:cs typeface="Arial"/>
                </a:rPr>
                <a:t>Предварительный расчёт для услуги </a:t>
              </a:r>
              <a:endParaRPr sz="2400" b="1" dirty="0"/>
            </a:p>
          </p:txBody>
        </p:sp>
        <p:sp>
          <p:nvSpPr>
            <p:cNvPr id="699549890" name="TextBox 165"/>
            <p:cNvSpPr txBox="1"/>
            <p:nvPr/>
          </p:nvSpPr>
          <p:spPr bwMode="auto">
            <a:xfrm>
              <a:off x="980902" y="1705349"/>
              <a:ext cx="1935435" cy="81010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1" indent="0">
                <a:spcBef>
                  <a:spcPts val="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360362" indent="-179387" defTabSz="358774">
                <a:spcBef>
                  <a:spcPts val="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4" indent="-157162">
                <a:spcBef>
                  <a:spcPts val="0"/>
                </a:spcBef>
                <a:buClr>
                  <a:srgbClr val="266234"/>
                </a:buClr>
                <a:buSzPct val="120000"/>
                <a:buFont typeface="Wingdings"/>
                <a:buChar char="§"/>
                <a:defRPr sz="1200"/>
              </a:lvl3pPr>
              <a:lvl4pPr marL="715962" indent="-174624">
                <a:spcBef>
                  <a:spcPts val="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7" indent="-176212">
                <a:spcBef>
                  <a:spcPts val="0"/>
                </a:spcBef>
                <a:buClr>
                  <a:srgbClr val="266234"/>
                </a:buClr>
                <a:buSzPct val="50000"/>
                <a:buFont typeface="Wingdings"/>
                <a:buChar char="u"/>
                <a:defRPr sz="1200"/>
              </a:lvl5pPr>
              <a:lvl6pPr marL="2514599" indent="-228600">
                <a:spcBef>
                  <a:spcPts val="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ts val="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ts val="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ts val="0"/>
                </a:spcBef>
                <a:buFont typeface="Arial"/>
                <a:buChar char="•"/>
                <a:defRPr sz="2000"/>
              </a:lvl9pPr>
            </a:lstStyle>
            <a:p>
              <a:pPr algn="ctr">
                <a:defRPr/>
              </a:pPr>
              <a:r>
                <a:rPr lang="ru-RU" dirty="0"/>
                <a:t>Сумма </a:t>
              </a:r>
              <a:r>
                <a:rPr lang="ru-RU" dirty="0" smtClean="0"/>
                <a:t>кредита на 5 лет</a:t>
              </a:r>
              <a:endParaRPr dirty="0"/>
            </a:p>
          </p:txBody>
        </p:sp>
        <p:sp>
          <p:nvSpPr>
            <p:cNvPr id="1206205698" name="TextBox 169"/>
            <p:cNvSpPr txBox="1"/>
            <p:nvPr/>
          </p:nvSpPr>
          <p:spPr bwMode="auto">
            <a:xfrm>
              <a:off x="983410" y="2527540"/>
              <a:ext cx="1924368" cy="108692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17461" indent="0">
                <a:spcBef>
                  <a:spcPts val="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360362" indent="-179387" defTabSz="358774">
                <a:spcBef>
                  <a:spcPts val="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4" indent="-157162">
                <a:spcBef>
                  <a:spcPts val="0"/>
                </a:spcBef>
                <a:buClr>
                  <a:srgbClr val="266234"/>
                </a:buClr>
                <a:buSzPct val="120000"/>
                <a:buFont typeface="Wingdings"/>
                <a:buChar char="§"/>
                <a:defRPr sz="1200"/>
              </a:lvl3pPr>
              <a:lvl4pPr marL="715962" indent="-174624">
                <a:spcBef>
                  <a:spcPts val="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7" indent="-176212">
                <a:spcBef>
                  <a:spcPts val="0"/>
                </a:spcBef>
                <a:buClr>
                  <a:srgbClr val="266234"/>
                </a:buClr>
                <a:buSzPct val="50000"/>
                <a:buFont typeface="Wingdings"/>
                <a:buChar char="u"/>
                <a:defRPr sz="1200"/>
              </a:lvl5pPr>
              <a:lvl6pPr marL="2514599" indent="-228600">
                <a:spcBef>
                  <a:spcPts val="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ts val="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ts val="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ts val="0"/>
                </a:spcBef>
                <a:buFont typeface="Arial"/>
                <a:buChar char="•"/>
                <a:defRPr sz="2000"/>
              </a:lvl9pPr>
            </a:lstStyle>
            <a:p>
              <a:pPr algn="ctr">
                <a:defRPr/>
              </a:pPr>
              <a:r>
                <a:rPr lang="ru-RU" dirty="0" smtClean="0"/>
                <a:t>Процентная ставка</a:t>
              </a:r>
              <a:endParaRPr dirty="0"/>
            </a:p>
          </p:txBody>
        </p:sp>
        <p:sp>
          <p:nvSpPr>
            <p:cNvPr id="1178092404" name="Прямоугольник 175"/>
            <p:cNvSpPr/>
            <p:nvPr/>
          </p:nvSpPr>
          <p:spPr bwMode="auto">
            <a:xfrm>
              <a:off x="2907778" y="1882262"/>
              <a:ext cx="3231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dirty="0" smtClean="0">
                  <a:latin typeface="Arial"/>
                  <a:cs typeface="Arial"/>
                </a:rPr>
                <a:t>500 000 руб.</a:t>
              </a:r>
              <a:endParaRPr sz="2400" dirty="0"/>
            </a:p>
          </p:txBody>
        </p:sp>
        <p:sp>
          <p:nvSpPr>
            <p:cNvPr id="101863612" name="TextBox 185"/>
            <p:cNvSpPr txBox="1"/>
            <p:nvPr/>
          </p:nvSpPr>
          <p:spPr bwMode="auto">
            <a:xfrm>
              <a:off x="983411" y="3623095"/>
              <a:ext cx="1915808" cy="154412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17461" indent="0">
                <a:spcBef>
                  <a:spcPts val="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360362" indent="-179387" defTabSz="358774">
                <a:spcBef>
                  <a:spcPts val="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4" indent="-157162">
                <a:spcBef>
                  <a:spcPts val="0"/>
                </a:spcBef>
                <a:buClr>
                  <a:srgbClr val="266234"/>
                </a:buClr>
                <a:buSzPct val="120000"/>
                <a:buFont typeface="Wingdings"/>
                <a:buChar char="§"/>
                <a:defRPr sz="1200"/>
              </a:lvl3pPr>
              <a:lvl4pPr marL="715962" indent="-174624">
                <a:spcBef>
                  <a:spcPts val="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7" indent="-176212">
                <a:spcBef>
                  <a:spcPts val="0"/>
                </a:spcBef>
                <a:buClr>
                  <a:srgbClr val="266234"/>
                </a:buClr>
                <a:buSzPct val="50000"/>
                <a:buFont typeface="Wingdings"/>
                <a:buChar char="u"/>
                <a:defRPr sz="1200"/>
              </a:lvl5pPr>
              <a:lvl6pPr marL="2514599" indent="-228600">
                <a:spcBef>
                  <a:spcPts val="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ts val="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ts val="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ts val="0"/>
                </a:spcBef>
                <a:buFont typeface="Arial"/>
                <a:buChar char="•"/>
                <a:defRPr sz="2000"/>
              </a:lvl9pPr>
            </a:lstStyle>
            <a:p>
              <a:pPr>
                <a:defRPr/>
              </a:pPr>
              <a:r>
                <a:rPr lang="ru-RU" dirty="0" smtClean="0"/>
                <a:t>Ежемесячный платёж</a:t>
              </a:r>
              <a:endParaRPr dirty="0"/>
            </a:p>
          </p:txBody>
        </p:sp>
        <p:sp>
          <p:nvSpPr>
            <p:cNvPr id="47" name="Прямоугольник 175"/>
            <p:cNvSpPr/>
            <p:nvPr/>
          </p:nvSpPr>
          <p:spPr bwMode="auto">
            <a:xfrm>
              <a:off x="2916337" y="2846259"/>
              <a:ext cx="3231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/>
                  <a:cs typeface="Arial"/>
                </a:rPr>
                <a:t>  3,25%* </a:t>
              </a:r>
              <a:endParaRPr sz="2400" dirty="0"/>
            </a:p>
          </p:txBody>
        </p:sp>
      </p:grpSp>
      <p:sp>
        <p:nvSpPr>
          <p:cNvPr id="48" name="Прямоугольник 175"/>
          <p:cNvSpPr/>
          <p:nvPr/>
        </p:nvSpPr>
        <p:spPr bwMode="auto">
          <a:xfrm>
            <a:off x="2924896" y="4149782"/>
            <a:ext cx="158685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dirty="0" smtClean="0">
                <a:latin typeface="Arial"/>
                <a:cs typeface="Arial"/>
              </a:rPr>
              <a:t>9 040 руб.</a:t>
            </a:r>
            <a:endParaRPr sz="23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3411" y="1705349"/>
            <a:ext cx="5164012" cy="347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907778" y="1705349"/>
            <a:ext cx="8559" cy="3461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528868" y="2527540"/>
            <a:ext cx="3012" cy="2648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83411" y="2518913"/>
            <a:ext cx="5155453" cy="8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983411" y="3614468"/>
            <a:ext cx="5164012" cy="4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66891" y="2846259"/>
            <a:ext cx="129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/>
                <a:cs typeface="Arial"/>
              </a:rPr>
              <a:t>   5 %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4583" y="4149782"/>
            <a:ext cx="157969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Arial"/>
                <a:cs typeface="Arial"/>
              </a:rPr>
              <a:t>9 436 руб.</a:t>
            </a:r>
            <a:endParaRPr lang="ru-RU" sz="2300" dirty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4012" y="5434908"/>
            <a:ext cx="39846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4"/>
              </a:spcBef>
              <a:spcAft>
                <a:spcPts val="406"/>
              </a:spcAft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*при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страхования 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63" y="1428350"/>
            <a:ext cx="5481330" cy="38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91609" y="1863841"/>
            <a:ext cx="2966425" cy="29664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AA9B757-E82C-4C61-B4AC-FDC45BBF87A6}" type="slidenum">
              <a:rPr lang="ru-RU"/>
              <a:t>7</a:t>
            </a:fld>
            <a:endParaRPr lang="ru-RU"/>
          </a:p>
        </p:txBody>
      </p:sp>
      <p:sp>
        <p:nvSpPr>
          <p:cNvPr id="9" name="Заголовок 2"/>
          <p:cNvSpPr txBox="1"/>
          <p:nvPr/>
        </p:nvSpPr>
        <p:spPr bwMode="auto">
          <a:xfrm>
            <a:off x="1253891" y="642938"/>
            <a:ext cx="8832026" cy="40861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558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1950" b="1" spc="-16">
              <a:solidFill>
                <a:schemeClr val="bg1"/>
              </a:solidFill>
              <a:latin typeface="Proxima Nova"/>
              <a:ea typeface="Proxima Nova"/>
              <a:cs typeface="Proxima Nova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2291410" y="1430546"/>
            <a:ext cx="4815829" cy="433294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2600" spc="-16">
                <a:solidFill>
                  <a:srgbClr val="19502E"/>
                </a:solidFill>
                <a:latin typeface="Proxima Nova"/>
                <a:ea typeface="Proxima Nova"/>
                <a:cs typeface="Proxima Nova"/>
              </a:rPr>
              <a:t>Требования к клиентам</a:t>
            </a:r>
            <a:endParaRPr/>
          </a:p>
        </p:txBody>
      </p:sp>
      <p:pic>
        <p:nvPicPr>
          <p:cNvPr id="11" name="Picture 2" descr="C:\Users\Slobodyan-RA\Desktop\Документы\Презентация продукты\ip1.jpg"/>
          <p:cNvPicPr>
            <a:picLocks noChangeAspect="1" noChangeArrowheads="1"/>
          </p:cNvPicPr>
          <p:nvPr/>
        </p:nvPicPr>
        <p:blipFill>
          <a:blip r:embed="rId3"/>
          <a:srcRect l="10702" r="5099"/>
          <a:stretch/>
        </p:blipFill>
        <p:spPr bwMode="auto">
          <a:xfrm>
            <a:off x="1686257" y="1231029"/>
            <a:ext cx="1084879" cy="819000"/>
          </a:xfrm>
          <a:prstGeom prst="hexagon">
            <a:avLst>
              <a:gd name="adj" fmla="val 22075"/>
              <a:gd name="vf" fmla="val 115470"/>
            </a:avLst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75483" y="2242836"/>
          <a:ext cx="8175688" cy="3561813"/>
        </p:xfrm>
        <a:graphic>
          <a:graphicData uri="http://schemas.openxmlformats.org/drawingml/2006/table">
            <a:tbl>
              <a:tblPr/>
              <a:tblGrid>
                <a:gridCol w="2426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8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467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Гражданство</a:t>
                      </a:r>
                    </a:p>
                  </a:txBody>
                  <a:tcPr marL="26583" marR="26583" marT="13291" marB="13291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Только граждане РФ</a:t>
                      </a:r>
                    </a:p>
                  </a:txBody>
                  <a:tcPr marL="26583" marR="26583" marT="13291" marB="13291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92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5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endParaRPr lang="ru-RU" sz="11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Возраст</a:t>
                      </a:r>
                    </a:p>
                  </a:txBody>
                  <a:tcPr marL="26583" marR="26583" marT="13291" marB="13291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от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</a:rPr>
                        <a:t>65</a:t>
                      </a: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 лет </a:t>
                      </a:r>
                      <a:endParaRPr/>
                    </a:p>
                    <a:p>
                      <a:pPr marL="0" indent="0" algn="l"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до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 лет  </a:t>
                      </a: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привлечении созаемщика возрастом до 65 лет</a:t>
                      </a:r>
                      <a:endParaRPr lang="ru-RU" sz="1100" b="1">
                        <a:solidFill>
                          <a:schemeClr val="tx1"/>
                        </a:solidFill>
                      </a:endParaRPr>
                    </a:p>
                  </a:txBody>
                  <a:tcPr marL="26583" marR="26583" marT="13291" marB="13291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64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Стаж работы</a:t>
                      </a:r>
                      <a:endParaRPr/>
                    </a:p>
                  </a:txBody>
                  <a:tcPr marL="26583" marR="26583" marT="13291" marB="13291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месяца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последнем (текущем) месте работы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 года общего стажа за последние 5 лет.</a:t>
                      </a:r>
                      <a:endParaRPr/>
                    </a:p>
                  </a:txBody>
                  <a:tcPr marL="26583" marR="26583" marT="13291" marB="13291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29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Созаемщики</a:t>
                      </a:r>
                    </a:p>
                  </a:txBody>
                  <a:tcPr marL="26583" marR="26583" marT="13291" marB="13291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defTabSz="457104">
                        <a:buFont typeface="Wingdings"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Любые физические лица</a:t>
                      </a:r>
                      <a:endParaRPr/>
                    </a:p>
                    <a:p>
                      <a:pPr marL="0" lvl="0" indent="0" defTabSz="457104">
                        <a:buFont typeface="Wingdings"/>
                        <a:buNone/>
                        <a:defRPr/>
                      </a:pPr>
                      <a:endParaRPr lang="ru-RU" sz="1100">
                        <a:solidFill>
                          <a:schemeClr val="tx1"/>
                        </a:solidFill>
                      </a:endParaRPr>
                    </a:p>
                  </a:txBody>
                  <a:tcPr marL="26583" marR="26583" marT="13291" marB="13291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677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Пакет документов для заявки</a:t>
                      </a:r>
                      <a:endParaRPr/>
                    </a:p>
                    <a:p>
                      <a:pPr>
                        <a:defRPr/>
                      </a:pPr>
                      <a:endParaRPr lang="ru-RU" sz="11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endParaRPr lang="ru-RU" sz="11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endParaRPr lang="ru-RU" sz="11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Подтверждение дохода</a:t>
                      </a:r>
                    </a:p>
                  </a:txBody>
                  <a:tcPr marL="26583" marR="26583" marT="13291" marB="13291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defTabSz="457104">
                        <a:buFont typeface="Wingdings"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ПАСПОРТ</a:t>
                      </a:r>
                      <a:endParaRPr/>
                    </a:p>
                    <a:p>
                      <a:pPr marL="0" lvl="0" indent="0" defTabSz="457104">
                        <a:buFont typeface="Wingdings"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СНИЛС</a:t>
                      </a:r>
                      <a:endParaRPr/>
                    </a:p>
                    <a:p>
                      <a:pPr marL="0" lvl="0" indent="0" defTabSz="457104">
                        <a:buFont typeface="Wingdings"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ИНН</a:t>
                      </a:r>
                      <a:endParaRPr/>
                    </a:p>
                    <a:p>
                      <a:pPr marL="0" lvl="0" indent="0" defTabSz="457104">
                        <a:buFont typeface="Wingdings"/>
                        <a:buNone/>
                        <a:defRPr/>
                      </a:pPr>
                      <a:endParaRPr lang="ru-RU" sz="11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Запрос доходов через гос. услуги (по ПФР) при наличии подтвержденной учетной записи на гос услугах </a:t>
                      </a:r>
                    </a:p>
                    <a:p>
                      <a:pPr marL="0" lvl="0" indent="0" defTabSz="457104">
                        <a:buFont typeface="Wingdings"/>
                        <a:buNone/>
                        <a:defRPr/>
                      </a:pPr>
                      <a:endParaRPr lang="ru-RU" sz="11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defTabSz="457104">
                        <a:buFont typeface="Wingdings"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ИЛИ 2 НДФЛ/справка по форме Банка</a:t>
                      </a:r>
                      <a:endParaRPr/>
                    </a:p>
                    <a:p>
                      <a:pPr marL="0" lvl="0" indent="0" defTabSz="457104">
                        <a:buFont typeface="Wingdings"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заверенная копия трудовой книжки/электронная трудовая книжка</a:t>
                      </a:r>
                    </a:p>
                  </a:txBody>
                  <a:tcPr marL="26583" marR="26583" marT="13291" marB="13291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 l="33631" t="-7689"/>
          <a:stretch/>
        </p:blipFill>
        <p:spPr bwMode="auto">
          <a:xfrm>
            <a:off x="1308637" y="4213881"/>
            <a:ext cx="412103" cy="3343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53892" y="2229508"/>
            <a:ext cx="554919" cy="5549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669905" y="5060697"/>
            <a:ext cx="279025" cy="279025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1359150" y="1162869"/>
            <a:ext cx="9587936" cy="4734334"/>
          </a:xfrm>
          <a:prstGeom prst="roundRect">
            <a:avLst>
              <a:gd name="adj" fmla="val 9021"/>
            </a:avLst>
          </a:prstGeom>
          <a:noFill/>
          <a:ln w="3175">
            <a:solidFill>
              <a:srgbClr val="255E2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200">
              <a:solidFill>
                <a:srgbClr val="19502E"/>
              </a:solidFill>
            </a:endParaRPr>
          </a:p>
        </p:txBody>
      </p:sp>
      <p:sp>
        <p:nvSpPr>
          <p:cNvPr id="18" name="ПРЕИМУЩЕСТВА ЗАРПЛАТНОГО ПРОЕКТА"/>
          <p:cNvSpPr txBox="1"/>
          <p:nvPr/>
        </p:nvSpPr>
        <p:spPr bwMode="auto">
          <a:xfrm>
            <a:off x="1033201" y="516152"/>
            <a:ext cx="4830126" cy="399334"/>
          </a:xfrm>
          <a:prstGeom prst="rect">
            <a:avLst/>
          </a:prstGeom>
          <a:ln w="12700">
            <a:miter lim="400000"/>
          </a:ln>
        </p:spPr>
        <p:txBody>
          <a:bodyPr wrap="square" lIns="74292" tIns="74292" rIns="74292" bIns="74292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b="1" cap="all" spc="-16">
                <a:solidFill>
                  <a:srgbClr val="255E2F"/>
                </a:solidFill>
                <a:latin typeface="Proxima Nova"/>
                <a:ea typeface="Proxima Nova"/>
                <a:cs typeface="Proxima Nova"/>
              </a:defRPr>
            </a:lvl1pPr>
          </a:lstStyle>
          <a:p>
            <a:pPr>
              <a:defRPr/>
            </a:pPr>
            <a:r>
              <a:rPr lang="ru-RU"/>
              <a:t>ИПОТЕКА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473814" y="539898"/>
            <a:ext cx="1473272" cy="36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Скругленный прямоугольник 70"/>
          <p:cNvSpPr/>
          <p:nvPr/>
        </p:nvSpPr>
        <p:spPr bwMode="auto">
          <a:xfrm>
            <a:off x="1173370" y="2876537"/>
            <a:ext cx="9736045" cy="3074281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rgbClr val="19502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4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ru-RU" sz="145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711384" y="4597175"/>
            <a:ext cx="2944202" cy="22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900" spc="-16">
              <a:latin typeface="Proxima Nova"/>
              <a:ea typeface="Proxima Nova"/>
              <a:cs typeface="Proxima Nov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362457" y="1021438"/>
            <a:ext cx="9546959" cy="620002"/>
            <a:chOff x="1226391" y="1021438"/>
            <a:chExt cx="8540024" cy="620002"/>
          </a:xfrm>
        </p:grpSpPr>
        <p:sp>
          <p:nvSpPr>
            <p:cNvPr id="37" name="Скругленный прямоугольник 36"/>
            <p:cNvSpPr/>
            <p:nvPr/>
          </p:nvSpPr>
          <p:spPr bwMode="auto">
            <a:xfrm>
              <a:off x="1226391" y="1021438"/>
              <a:ext cx="8540024" cy="620002"/>
            </a:xfrm>
            <a:prstGeom prst="roundRect">
              <a:avLst>
                <a:gd name="adj" fmla="val 16667"/>
              </a:avLst>
            </a:prstGeom>
            <a:noFill/>
            <a:ln w="9525" cap="flat" cmpd="sng" algn="ctr">
              <a:solidFill>
                <a:srgbClr val="19502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accent4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lang="ru-RU" sz="145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1226392" y="1080412"/>
              <a:ext cx="8186639" cy="442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150" b="1" spc="-16" dirty="0">
                  <a:solidFill>
                    <a:srgbClr val="19502E"/>
                  </a:solidFill>
                  <a:latin typeface="Proxima Nova"/>
                  <a:ea typeface="Proxima Nova"/>
                  <a:cs typeface="Proxima Nova"/>
                </a:rPr>
                <a:t>ИПОТЕЧНЫЙ КРЕДИТ С ГОСУДАРСТВЕННОЙ ПОДДЕРЖКОЙ НА ПРИОБРЕТЕНИЕ ИЛИ СТРОИТЕЛЬСТВО ОБЪЕКТОВ НЕДВИЖИМОСТИ НА СЕЛЬСКИХ ТЕРРИТОРИЯХ</a:t>
              </a:r>
              <a:endParaRPr dirty="0"/>
            </a:p>
          </p:txBody>
        </p:sp>
      </p:grp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-510735" y="4744265"/>
            <a:ext cx="301794" cy="237867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 extrusionOk="0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450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1540495" y="3135231"/>
            <a:ext cx="8808958" cy="118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4"/>
              </a:spcBef>
              <a:spcAft>
                <a:spcPts val="406"/>
              </a:spcAft>
              <a:defRPr/>
            </a:pPr>
            <a:r>
              <a:rPr lang="ru-RU" sz="1300" spc="-13" dirty="0">
                <a:latin typeface="Proxima Nova"/>
                <a:ea typeface="Proxima Nova"/>
                <a:cs typeface="Proxima Nova"/>
              </a:rPr>
              <a:t>Приобретение </a:t>
            </a:r>
            <a:r>
              <a:rPr lang="ru-RU" sz="1300" b="1" spc="-13" dirty="0">
                <a:latin typeface="Proxima Nova"/>
                <a:ea typeface="Proxima Nova"/>
                <a:cs typeface="Proxima Nova"/>
              </a:rPr>
              <a:t>жилого дома</a:t>
            </a:r>
            <a:r>
              <a:rPr lang="en-US" sz="1300" spc="-13" dirty="0">
                <a:latin typeface="Proxima Nova"/>
                <a:ea typeface="Proxima Nova"/>
                <a:cs typeface="Proxima Nova"/>
              </a:rPr>
              <a:t>*</a:t>
            </a:r>
            <a:r>
              <a:rPr lang="ru-RU" sz="1300" spc="-13" dirty="0">
                <a:latin typeface="Proxima Nova"/>
                <a:ea typeface="Proxima Nova"/>
                <a:cs typeface="Proxima Nova"/>
              </a:rPr>
              <a:t> или </a:t>
            </a:r>
            <a:r>
              <a:rPr lang="ru-RU" sz="1300" b="1" spc="-13" dirty="0" err="1">
                <a:latin typeface="Proxima Nova"/>
                <a:ea typeface="Proxima Nova"/>
                <a:cs typeface="Proxima Nova"/>
              </a:rPr>
              <a:t>таунхауса</a:t>
            </a:r>
            <a:r>
              <a:rPr lang="ru-RU" sz="1300" b="1" spc="-11" dirty="0">
                <a:latin typeface="Proxima Nova"/>
                <a:ea typeface="Proxima Nova"/>
                <a:cs typeface="Proxima Nova"/>
              </a:rPr>
              <a:t> *</a:t>
            </a:r>
            <a:r>
              <a:rPr lang="ru-RU" sz="1300" spc="-13" dirty="0">
                <a:latin typeface="Proxima Nova"/>
                <a:ea typeface="Proxima Nova"/>
                <a:cs typeface="Proxima Nova"/>
              </a:rPr>
              <a:t> (дома блокированной застройки) по Договору купли-продажи (ДКП) у юридического лица (ЮЛ), ИП и физического лица (ФЛ)</a:t>
            </a:r>
            <a:endParaRPr dirty="0"/>
          </a:p>
          <a:p>
            <a:pPr>
              <a:spcBef>
                <a:spcPts val="244"/>
              </a:spcBef>
              <a:spcAft>
                <a:spcPts val="406"/>
              </a:spcAft>
              <a:defRPr/>
            </a:pPr>
            <a:r>
              <a:rPr lang="ru-RU" sz="1300" spc="-13" dirty="0">
                <a:latin typeface="Proxima Nova"/>
                <a:ea typeface="Proxima Nova"/>
                <a:cs typeface="Proxima Nova"/>
              </a:rPr>
              <a:t>*</a:t>
            </a:r>
            <a:r>
              <a:rPr lang="ru-RU" sz="1300" b="1" spc="-11" dirty="0">
                <a:latin typeface="Proxima Nova"/>
                <a:ea typeface="Proxima Nova"/>
                <a:cs typeface="Proxima Nova"/>
              </a:rPr>
              <a:t>Срок эксплуатации дома:</a:t>
            </a:r>
            <a:endParaRPr dirty="0"/>
          </a:p>
          <a:p>
            <a:pPr>
              <a:lnSpc>
                <a:spcPct val="80000"/>
              </a:lnSpc>
              <a:buClr>
                <a:srgbClr val="5EA038"/>
              </a:buClr>
              <a:defRPr/>
            </a:pPr>
            <a:r>
              <a:rPr lang="ru-RU" sz="1150" b="1" spc="-11" dirty="0">
                <a:latin typeface="Proxima Nova"/>
                <a:ea typeface="Proxima Nova"/>
                <a:cs typeface="Proxima Nova"/>
              </a:rPr>
              <a:t>Не более </a:t>
            </a:r>
            <a:r>
              <a:rPr lang="ru-RU" sz="1450" b="1" spc="-11" dirty="0">
                <a:latin typeface="Proxima Nova"/>
                <a:ea typeface="Proxima Nova"/>
                <a:cs typeface="Proxima Nova"/>
              </a:rPr>
              <a:t>5 лет - </a:t>
            </a:r>
            <a:r>
              <a:rPr lang="ru-RU" sz="850" b="1" spc="-11" dirty="0">
                <a:latin typeface="Proxima Nova"/>
                <a:ea typeface="Proxima Nova"/>
                <a:cs typeface="Proxima Nova"/>
              </a:rPr>
              <a:t>покупка жилого дома у  физического лица </a:t>
            </a:r>
            <a:endParaRPr dirty="0"/>
          </a:p>
          <a:p>
            <a:pPr>
              <a:lnSpc>
                <a:spcPct val="80000"/>
              </a:lnSpc>
              <a:buClr>
                <a:srgbClr val="5EA038"/>
              </a:buClr>
              <a:defRPr/>
            </a:pPr>
            <a:r>
              <a:rPr lang="ru-RU" sz="1150" b="1" spc="-11" dirty="0">
                <a:latin typeface="Proxima Nova"/>
                <a:ea typeface="Proxima Nova"/>
                <a:cs typeface="Proxima Nova"/>
              </a:rPr>
              <a:t>Не более </a:t>
            </a:r>
            <a:r>
              <a:rPr lang="ru-RU" sz="1450" b="1" spc="-11" dirty="0">
                <a:latin typeface="Proxima Nova"/>
                <a:ea typeface="Proxima Nova"/>
                <a:cs typeface="Proxima Nova"/>
              </a:rPr>
              <a:t>3 лет - </a:t>
            </a:r>
            <a:r>
              <a:rPr lang="ru-RU" sz="850" b="1" spc="-11" dirty="0">
                <a:latin typeface="Proxima Nova"/>
                <a:ea typeface="Proxima Nova"/>
                <a:cs typeface="Proxima Nova"/>
              </a:rPr>
              <a:t>покупка жилого дома у  юридического лица </a:t>
            </a:r>
            <a:endParaRPr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818889" y="1727952"/>
            <a:ext cx="6121526" cy="417228"/>
            <a:chOff x="4256589" y="1727952"/>
            <a:chExt cx="5540825" cy="417228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>
              <a:off x="4256589" y="1727952"/>
              <a:ext cx="5509827" cy="399789"/>
            </a:xfrm>
            <a:prstGeom prst="roundRect">
              <a:avLst>
                <a:gd name="adj" fmla="val 16667"/>
              </a:avLst>
            </a:prstGeom>
            <a:noFill/>
            <a:ln w="9525" cap="flat" cmpd="sng" algn="ctr">
              <a:solidFill>
                <a:srgbClr val="19502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accent4"/>
            </a:fontRef>
          </p:style>
          <p:txBody>
            <a:bodyPr lIns="0" tIns="0" rIns="0" bIns="0" rtlCol="0" anchor="ctr"/>
            <a:lstStyle/>
            <a:p>
              <a:pPr>
                <a:defRPr/>
              </a:pPr>
              <a:r>
                <a:rPr lang="ru-RU" sz="1150" b="1" spc="-16" dirty="0">
                  <a:solidFill>
                    <a:srgbClr val="19502E"/>
                  </a:solidFill>
                  <a:latin typeface="Proxima Nova"/>
                  <a:ea typeface="Proxima Nova"/>
                  <a:cs typeface="Proxima Nova"/>
                </a:rPr>
                <a:t>ДОПОЛНИТЕЛЬНЫЕ</a:t>
              </a:r>
              <a:endParaRPr dirty="0"/>
            </a:p>
            <a:p>
              <a:pPr>
                <a:defRPr/>
              </a:pPr>
              <a:r>
                <a:rPr lang="ru-RU" sz="1150" b="1" spc="-16" dirty="0">
                  <a:solidFill>
                    <a:srgbClr val="19502E"/>
                  </a:solidFill>
                  <a:latin typeface="Proxima Nova"/>
                  <a:ea typeface="Proxima Nova"/>
                  <a:cs typeface="Proxima Nova"/>
                </a:rPr>
                <a:t>ВОЗМОЖНОСТИ </a:t>
              </a:r>
              <a:endParaRPr dirty="0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5808518" y="1772642"/>
              <a:ext cx="3988896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5EA038"/>
                </a:buClr>
                <a:defRPr/>
              </a:pPr>
              <a:r>
                <a:rPr lang="ru-RU" sz="1150" spc="-13" dirty="0">
                  <a:latin typeface="Proxima Nova"/>
                  <a:ea typeface="Proxima Nova"/>
                  <a:cs typeface="Proxima Nova"/>
                </a:rPr>
                <a:t>Оформление заемщиками-супругами двух кредитов </a:t>
              </a:r>
              <a:endParaRPr dirty="0"/>
            </a:p>
            <a:p>
              <a:pPr>
                <a:lnSpc>
                  <a:spcPct val="80000"/>
                </a:lnSpc>
                <a:buClr>
                  <a:srgbClr val="5EA038"/>
                </a:buClr>
                <a:defRPr/>
              </a:pPr>
              <a:r>
                <a:rPr lang="ru-RU" sz="1150" spc="-13" dirty="0">
                  <a:latin typeface="Proxima Nova"/>
                  <a:ea typeface="Proxima Nova"/>
                  <a:cs typeface="Proxima Nova"/>
                </a:rPr>
                <a:t>до 12 млн. руб. (ПВ от 40%)</a:t>
              </a:r>
              <a:endParaRPr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445849" y="1679968"/>
            <a:ext cx="4381101" cy="1090118"/>
            <a:chOff x="1226392" y="1660632"/>
            <a:chExt cx="4381101" cy="1090118"/>
          </a:xfrm>
        </p:grpSpPr>
        <p:sp>
          <p:nvSpPr>
            <p:cNvPr id="41" name="Скругленный прямоугольник 40"/>
            <p:cNvSpPr/>
            <p:nvPr/>
          </p:nvSpPr>
          <p:spPr bwMode="auto">
            <a:xfrm>
              <a:off x="1226392" y="1672601"/>
              <a:ext cx="2958881" cy="1078149"/>
            </a:xfrm>
            <a:prstGeom prst="roundRect">
              <a:avLst>
                <a:gd name="adj" fmla="val 16667"/>
              </a:avLst>
            </a:prstGeom>
            <a:noFill/>
            <a:ln w="9525" cap="flat" cmpd="sng" algn="ctr">
              <a:solidFill>
                <a:srgbClr val="19502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accent4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lang="ru-RU" sz="1450">
                <a:solidFill>
                  <a:schemeClr val="tx1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2856767" y="2335209"/>
              <a:ext cx="1559414" cy="25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244"/>
                </a:spcBef>
                <a:spcAft>
                  <a:spcPts val="325"/>
                </a:spcAft>
                <a:buClr>
                  <a:srgbClr val="5EA038"/>
                </a:buClr>
                <a:defRPr/>
              </a:pPr>
              <a:r>
                <a:rPr lang="ru-RU" sz="1300" b="1">
                  <a:latin typeface="Arial"/>
                  <a:cs typeface="Arial"/>
                </a:rPr>
                <a:t> </a:t>
              </a:r>
              <a:r>
                <a:rPr lang="ru-RU" sz="1150" b="1" spc="-16">
                  <a:latin typeface="Proxima Nova"/>
                  <a:ea typeface="Proxima Nova"/>
                  <a:cs typeface="Proxima Nova"/>
                </a:rPr>
                <a:t>до 25 лет (вкл.)</a:t>
              </a:r>
              <a:endParaRPr/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1322363" y="2278111"/>
              <a:ext cx="1411729" cy="39313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74295" tIns="37148" rIns="74295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ts val="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360363" indent="-179388" defTabSz="358775">
                <a:spcBef>
                  <a:spcPts val="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ts val="0"/>
                </a:spcBef>
                <a:buClr>
                  <a:srgbClr val="266234"/>
                </a:buClr>
                <a:buSzPct val="120000"/>
                <a:buFont typeface="Wingdings"/>
                <a:buChar char="§"/>
                <a:defRPr sz="1200"/>
              </a:lvl3pPr>
              <a:lvl4pPr marL="715963" indent="-174625">
                <a:spcBef>
                  <a:spcPts val="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ts val="0"/>
                </a:spcBef>
                <a:buClr>
                  <a:srgbClr val="266234"/>
                </a:buClr>
                <a:buSzPct val="50000"/>
                <a:buFont typeface="Wingdings"/>
                <a:buChar char="u"/>
                <a:defRPr sz="1200"/>
              </a:lvl5pPr>
              <a:lvl6pPr marL="2514600" indent="-228600">
                <a:spcBef>
                  <a:spcPts val="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ts val="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ts val="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ts val="0"/>
                </a:spcBef>
                <a:buFont typeface="Arial"/>
                <a:buChar char="•"/>
                <a:defRPr sz="2000"/>
              </a:lvl9pPr>
            </a:lstStyle>
            <a:p>
              <a:pPr marL="0">
                <a:defRPr/>
              </a:pPr>
              <a:r>
                <a:rPr lang="ru-RU" sz="1150" spc="-16">
                  <a:solidFill>
                    <a:srgbClr val="19502E"/>
                  </a:solidFill>
                  <a:latin typeface="Proxima Nova"/>
                  <a:ea typeface="Proxima Nova"/>
                  <a:cs typeface="Proxima Nova"/>
                </a:rPr>
                <a:t>СРОК КРЕДИТА</a:t>
              </a:r>
              <a:endParaRPr/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1316109" y="1959875"/>
              <a:ext cx="1444688" cy="4172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74295" tIns="37148" rIns="74295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ts val="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360363" indent="-179388" defTabSz="358775">
                <a:spcBef>
                  <a:spcPts val="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ts val="0"/>
                </a:spcBef>
                <a:buClr>
                  <a:srgbClr val="266234"/>
                </a:buClr>
                <a:buSzPct val="120000"/>
                <a:buFont typeface="Wingdings"/>
                <a:buChar char="§"/>
                <a:defRPr sz="1200"/>
              </a:lvl3pPr>
              <a:lvl4pPr marL="715963" indent="-174625">
                <a:spcBef>
                  <a:spcPts val="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ts val="0"/>
                </a:spcBef>
                <a:buClr>
                  <a:srgbClr val="266234"/>
                </a:buClr>
                <a:buSzPct val="50000"/>
                <a:buFont typeface="Wingdings"/>
                <a:buChar char="u"/>
                <a:defRPr sz="1200"/>
              </a:lvl5pPr>
              <a:lvl6pPr marL="2514600" indent="-228600">
                <a:spcBef>
                  <a:spcPts val="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ts val="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ts val="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ts val="0"/>
                </a:spcBef>
                <a:buFont typeface="Arial"/>
                <a:buChar char="•"/>
                <a:defRPr sz="2000"/>
              </a:lvl9pPr>
            </a:lstStyle>
            <a:p>
              <a:pPr marL="0">
                <a:defRPr/>
              </a:pPr>
              <a:r>
                <a:rPr lang="ru-RU" sz="1150" spc="-16">
                  <a:solidFill>
                    <a:srgbClr val="19502E"/>
                  </a:solidFill>
                  <a:latin typeface="Proxima Nova"/>
                  <a:ea typeface="Proxima Nova"/>
                  <a:cs typeface="Proxima Nova"/>
                </a:rPr>
                <a:t>ПЕРВЫЙ ВЗНОС</a:t>
              </a:r>
              <a:endParaRPr/>
            </a:p>
          </p:txBody>
        </p:sp>
        <p:sp>
          <p:nvSpPr>
            <p:cNvPr id="62" name="Прямоугольник 61"/>
            <p:cNvSpPr/>
            <p:nvPr/>
          </p:nvSpPr>
          <p:spPr bwMode="auto">
            <a:xfrm>
              <a:off x="2892085" y="2094174"/>
              <a:ext cx="1345788" cy="23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244"/>
                </a:spcBef>
                <a:spcAft>
                  <a:spcPts val="325"/>
                </a:spcAft>
                <a:buClr>
                  <a:srgbClr val="5EA038"/>
                </a:buClr>
                <a:defRPr/>
              </a:pPr>
              <a:r>
                <a:rPr lang="ru-RU" sz="1150" b="1" spc="-16">
                  <a:latin typeface="Proxima Nova"/>
                  <a:ea typeface="Proxima Nova"/>
                  <a:cs typeface="Proxima Nova"/>
                </a:rPr>
                <a:t>от 20%</a:t>
              </a:r>
              <a:endParaRPr/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1315188" y="1660632"/>
              <a:ext cx="1550370" cy="455140"/>
            </a:xfrm>
            <a:prstGeom prst="rect">
              <a:avLst/>
            </a:prstGeom>
            <a:noFill/>
            <a:ln w="9525" cap="flat" cmpd="sng" algn="ctr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74295" tIns="37148" rIns="74295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ts val="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360363" indent="-179388" defTabSz="358775">
                <a:spcBef>
                  <a:spcPts val="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ts val="0"/>
                </a:spcBef>
                <a:buClr>
                  <a:srgbClr val="266234"/>
                </a:buClr>
                <a:buSzPct val="120000"/>
                <a:buFont typeface="Wingdings"/>
                <a:buChar char="§"/>
                <a:defRPr sz="1200"/>
              </a:lvl3pPr>
              <a:lvl4pPr marL="715963" indent="-174625">
                <a:spcBef>
                  <a:spcPts val="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ts val="0"/>
                </a:spcBef>
                <a:buClr>
                  <a:srgbClr val="266234"/>
                </a:buClr>
                <a:buSzPct val="50000"/>
                <a:buFont typeface="Wingdings"/>
                <a:buChar char="u"/>
                <a:defRPr sz="1200"/>
              </a:lvl5pPr>
              <a:lvl6pPr marL="2514600" indent="-228600">
                <a:spcBef>
                  <a:spcPts val="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ts val="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ts val="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ts val="0"/>
                </a:spcBef>
                <a:buFont typeface="Arial"/>
                <a:buChar char="•"/>
                <a:defRPr sz="2000"/>
              </a:lvl9pPr>
            </a:lstStyle>
            <a:p>
              <a:pPr marL="0">
                <a:defRPr/>
              </a:pPr>
              <a:r>
                <a:rPr lang="ru-RU" sz="1150" spc="-16">
                  <a:solidFill>
                    <a:srgbClr val="19502E"/>
                  </a:solidFill>
                  <a:latin typeface="Proxima Nova"/>
                  <a:ea typeface="Proxima Nova"/>
                  <a:cs typeface="Proxima Nova"/>
                </a:rPr>
                <a:t>СУММА КРЕДИТА</a:t>
              </a:r>
              <a:endParaRPr/>
            </a:p>
          </p:txBody>
        </p:sp>
        <p:sp>
          <p:nvSpPr>
            <p:cNvPr id="64" name="Прямоугольник 63"/>
            <p:cNvSpPr/>
            <p:nvPr/>
          </p:nvSpPr>
          <p:spPr bwMode="auto">
            <a:xfrm>
              <a:off x="2892085" y="1753871"/>
              <a:ext cx="2715408" cy="29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5EA038"/>
                </a:buClr>
                <a:defRPr/>
              </a:pPr>
              <a:r>
                <a:rPr lang="ru-RU" sz="1650" b="1" spc="-11">
                  <a:latin typeface="Proxima Nova"/>
                  <a:ea typeface="Proxima Nova"/>
                  <a:cs typeface="Proxima Nova"/>
                </a:rPr>
                <a:t>6 млн. руб</a:t>
              </a:r>
              <a:r>
                <a:rPr lang="ru-RU" sz="1150" b="1" spc="-11">
                  <a:latin typeface="Proxima Nova"/>
                  <a:ea typeface="Proxima Nova"/>
                  <a:cs typeface="Proxima Nova"/>
                </a:rPr>
                <a:t>. </a:t>
              </a:r>
              <a:endParaRPr lang="ru-RU" sz="1000" spc="-13">
                <a:latin typeface="Proxima Nova"/>
                <a:ea typeface="Proxima Nova"/>
                <a:cs typeface="Proxima Nova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818890" y="2222883"/>
            <a:ext cx="6090527" cy="514815"/>
            <a:chOff x="4256589" y="2222882"/>
            <a:chExt cx="5509827" cy="514815"/>
          </a:xfrm>
        </p:grpSpPr>
        <p:sp>
          <p:nvSpPr>
            <p:cNvPr id="67" name="Скругленный прямоугольник 66"/>
            <p:cNvSpPr/>
            <p:nvPr/>
          </p:nvSpPr>
          <p:spPr bwMode="auto">
            <a:xfrm>
              <a:off x="4256589" y="2222882"/>
              <a:ext cx="5509827" cy="505872"/>
            </a:xfrm>
            <a:prstGeom prst="roundRect">
              <a:avLst>
                <a:gd name="adj" fmla="val 16667"/>
              </a:avLst>
            </a:prstGeom>
            <a:noFill/>
            <a:ln w="9525" cap="flat" cmpd="sng" algn="ctr">
              <a:solidFill>
                <a:srgbClr val="19502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accent4"/>
            </a:fontRef>
          </p:style>
          <p:txBody>
            <a:bodyPr lIns="0" tIns="0" rIns="0" bIns="0" rtlCol="0" anchor="ctr"/>
            <a:lstStyle/>
            <a:p>
              <a:pPr>
                <a:defRPr/>
              </a:pPr>
              <a:r>
                <a:rPr lang="ru-RU" sz="1150" b="1" spc="-16" dirty="0">
                  <a:solidFill>
                    <a:srgbClr val="19502E"/>
                  </a:solidFill>
                  <a:latin typeface="Proxima Nova"/>
                  <a:ea typeface="Proxima Nova"/>
                  <a:cs typeface="Proxima Nova"/>
                </a:rPr>
                <a:t>ОБЯЗАТЕЛЬНЫЕ </a:t>
              </a:r>
              <a:endParaRPr dirty="0"/>
            </a:p>
            <a:p>
              <a:pPr>
                <a:defRPr/>
              </a:pPr>
              <a:r>
                <a:rPr lang="ru-RU" sz="1150" b="1" spc="-16" dirty="0">
                  <a:solidFill>
                    <a:srgbClr val="19502E"/>
                  </a:solidFill>
                  <a:latin typeface="Proxima Nova"/>
                  <a:ea typeface="Proxima Nova"/>
                  <a:cs typeface="Proxima Nova"/>
                </a:rPr>
                <a:t>ТРЕБОВАНИЯ </a:t>
              </a:r>
              <a:endParaRPr dirty="0"/>
            </a:p>
          </p:txBody>
        </p:sp>
        <p:sp>
          <p:nvSpPr>
            <p:cNvPr id="68" name="Прямоугольник 67"/>
            <p:cNvSpPr/>
            <p:nvPr/>
          </p:nvSpPr>
          <p:spPr bwMode="auto">
            <a:xfrm>
              <a:off x="5862552" y="2225056"/>
              <a:ext cx="3829569" cy="512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5EA038"/>
                </a:buClr>
                <a:defRPr/>
              </a:pPr>
              <a:r>
                <a:rPr lang="ru-RU" sz="1150" spc="-13" dirty="0">
                  <a:latin typeface="Proxima Nova"/>
                  <a:ea typeface="Proxima Nova"/>
                  <a:cs typeface="Proxima Nova"/>
                </a:rPr>
                <a:t>Регистрация всех участников сделки в приобретаемом объекте и подтверждение в течение </a:t>
              </a:r>
              <a:r>
                <a:rPr lang="ru-RU" sz="1150" b="1" spc="-13" dirty="0">
                  <a:latin typeface="Proxima Nova"/>
                  <a:ea typeface="Proxima Nova"/>
                  <a:cs typeface="Proxima Nova"/>
                </a:rPr>
                <a:t>5 лет </a:t>
              </a:r>
              <a:r>
                <a:rPr lang="ru-RU" sz="1150" spc="-13" dirty="0">
                  <a:latin typeface="Proxima Nova"/>
                  <a:ea typeface="Proxima Nova"/>
                  <a:cs typeface="Proxima Nova"/>
                </a:rPr>
                <a:t>с момента государственной регистрации права собственности.</a:t>
              </a:r>
              <a:endParaRPr dirty="0"/>
            </a:p>
          </p:txBody>
        </p:sp>
      </p:grpSp>
      <p:sp>
        <p:nvSpPr>
          <p:cNvPr id="72" name="Прямоугольник 71"/>
          <p:cNvSpPr/>
          <p:nvPr/>
        </p:nvSpPr>
        <p:spPr bwMode="auto">
          <a:xfrm>
            <a:off x="1538205" y="2901365"/>
            <a:ext cx="3944883" cy="497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50" b="1" spc="-16">
                <a:solidFill>
                  <a:srgbClr val="19502E"/>
                </a:solidFill>
                <a:latin typeface="Proxima Nova"/>
                <a:ea typeface="Proxima Nova"/>
                <a:cs typeface="Proxima Nova"/>
              </a:rPr>
              <a:t>СЕЛЬСКАЯ ИПОТЕКА</a:t>
            </a:r>
            <a:r>
              <a:rPr lang="ru-RU" sz="1450" b="1" spc="-11">
                <a:solidFill>
                  <a:srgbClr val="19502E"/>
                </a:solidFill>
                <a:latin typeface="Proxima Nova"/>
                <a:ea typeface="Proxima Nova"/>
                <a:cs typeface="Proxima Nova"/>
              </a:rPr>
              <a:t>.</a:t>
            </a:r>
            <a:r>
              <a:rPr lang="ru-RU" sz="1450" b="1" spc="-16">
                <a:solidFill>
                  <a:srgbClr val="19502E"/>
                </a:solidFill>
                <a:latin typeface="Proxima Nova"/>
                <a:ea typeface="Proxima Nova"/>
                <a:cs typeface="Proxima Nova"/>
              </a:rPr>
              <a:t> ПОКУПКА</a:t>
            </a:r>
            <a:endParaRPr/>
          </a:p>
          <a:p>
            <a:pPr>
              <a:lnSpc>
                <a:spcPct val="90000"/>
              </a:lnSpc>
              <a:defRPr/>
            </a:pPr>
            <a:endParaRPr lang="ru-RU" sz="1450" b="1" spc="-16">
              <a:latin typeface="Proxima Nova"/>
              <a:ea typeface="Proxima Nova"/>
              <a:cs typeface="Proxima Nova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540497" y="4259654"/>
            <a:ext cx="3686587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50" b="1" spc="-13">
                <a:solidFill>
                  <a:srgbClr val="19502E"/>
                </a:solidFill>
                <a:latin typeface="Proxima Nova"/>
                <a:ea typeface="Proxima Nova"/>
                <a:cs typeface="Proxima Nova"/>
              </a:rPr>
              <a:t>ХАРАКТЕРИСТИКИ ОБЪЕКТА НЕДВИЖИМОСТИ</a:t>
            </a:r>
            <a:r>
              <a:rPr lang="ru-RU" sz="1950" b="1">
                <a:solidFill>
                  <a:srgbClr val="19502E"/>
                </a:solidFill>
              </a:rPr>
              <a:t>:</a:t>
            </a:r>
            <a:endParaRPr/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1538203" y="4546078"/>
            <a:ext cx="907932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-13">
                <a:latin typeface="Proxima Nova"/>
                <a:ea typeface="Proxima Nova"/>
                <a:cs typeface="Proxima Nova"/>
              </a:rPr>
              <a:t>- </a:t>
            </a:r>
            <a:r>
              <a:rPr lang="ru-RU" sz="1300" spc="-13">
                <a:latin typeface="Proxima Nova"/>
                <a:ea typeface="Proxima Nova"/>
                <a:cs typeface="Proxima Nova"/>
              </a:rPr>
              <a:t>Объект недвижимости должен находиться в сельской местности </a:t>
            </a:r>
            <a:endParaRPr/>
          </a:p>
          <a:p>
            <a:pPr lvl="0">
              <a:defRPr/>
            </a:pPr>
            <a:r>
              <a:rPr lang="ru-RU" sz="1300" spc="-13">
                <a:latin typeface="Proxima Nova"/>
                <a:ea typeface="Proxima Nova"/>
                <a:cs typeface="Proxima Nova"/>
              </a:rPr>
              <a:t>- Пригоден для постоянного проживания </a:t>
            </a:r>
            <a:endParaRPr/>
          </a:p>
          <a:p>
            <a:pPr lvl="0">
              <a:defRPr/>
            </a:pPr>
            <a:r>
              <a:rPr lang="ru-RU" sz="1300" spc="-13">
                <a:latin typeface="Proxima Nova"/>
                <a:ea typeface="Proxima Nova"/>
                <a:cs typeface="Proxima Nova"/>
              </a:rPr>
              <a:t>- Обеспечен коммуникациями (электроснабжение, водоснабжение, водоотведение, отопление);</a:t>
            </a:r>
            <a:endParaRPr/>
          </a:p>
          <a:p>
            <a:pPr lvl="0">
              <a:defRPr/>
            </a:pPr>
            <a:r>
              <a:rPr lang="ru-RU" sz="1300" spc="-13">
                <a:latin typeface="Proxima Nova"/>
                <a:ea typeface="Proxima Nova"/>
                <a:cs typeface="Proxima Nova"/>
              </a:rPr>
              <a:t>- Фундамент: кирпич, бетон или камень</a:t>
            </a:r>
            <a:endParaRPr/>
          </a:p>
          <a:p>
            <a:pPr lvl="0">
              <a:defRPr/>
            </a:pPr>
            <a:r>
              <a:rPr lang="ru-RU" sz="1300" spc="-13">
                <a:latin typeface="Proxima Nova"/>
                <a:ea typeface="Proxima Nova"/>
                <a:cs typeface="Proxima Nova"/>
              </a:rPr>
              <a:t>- Стены:  камень, кирпич, бетон, дерево;</a:t>
            </a: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rcRect l="7682" t="26677" r="7301" b="30900"/>
          <a:stretch/>
        </p:blipFill>
        <p:spPr bwMode="auto">
          <a:xfrm>
            <a:off x="8102175" y="3604147"/>
            <a:ext cx="2393222" cy="1156845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  <a:softEdge rad="25400"/>
          </a:effectLst>
        </p:spPr>
      </p:pic>
      <p:sp>
        <p:nvSpPr>
          <p:cNvPr id="29" name="ПРЕИМУЩЕСТВА ЗАРПЛАТНОГО ПРОЕКТА"/>
          <p:cNvSpPr txBox="1"/>
          <p:nvPr/>
        </p:nvSpPr>
        <p:spPr bwMode="auto">
          <a:xfrm>
            <a:off x="3253970" y="344040"/>
            <a:ext cx="4830126" cy="399334"/>
          </a:xfrm>
          <a:prstGeom prst="rect">
            <a:avLst/>
          </a:prstGeom>
          <a:ln w="12700">
            <a:miter lim="400000"/>
          </a:ln>
        </p:spPr>
        <p:txBody>
          <a:bodyPr wrap="square" lIns="74292" tIns="74292" rIns="74292" bIns="74292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b="1" cap="all" spc="-16">
                <a:solidFill>
                  <a:srgbClr val="255E2F"/>
                </a:solidFill>
                <a:latin typeface="Proxima Nova"/>
                <a:ea typeface="Proxima Nova"/>
                <a:cs typeface="Proxima Nova"/>
              </a:defRPr>
            </a:lvl1pPr>
          </a:lstStyle>
          <a:p>
            <a:pPr>
              <a:defRPr/>
            </a:pPr>
            <a:r>
              <a:rPr lang="ru-RU"/>
              <a:t>СЕЛЬСКАЯ ИПОТЕКА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6142" y="383460"/>
            <a:ext cx="1473272" cy="36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 bwMode="auto">
          <a:xfrm>
            <a:off x="2711384" y="4597175"/>
            <a:ext cx="2944202" cy="22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900" spc="-16">
              <a:latin typeface="Proxima Nova"/>
              <a:ea typeface="Proxima Nova"/>
              <a:cs typeface="Proxima Nova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424099" y="669462"/>
            <a:ext cx="522017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cap="all" spc="-16">
                <a:solidFill>
                  <a:srgbClr val="255E2F"/>
                </a:solidFill>
                <a:latin typeface="Proxima Nova"/>
                <a:ea typeface="Proxima Nova"/>
                <a:cs typeface="Proxima Nova"/>
              </a:rPr>
              <a:t>СЕЛЬСКАЯ ИПОТЕКА. СТРОИТЕЛЬСТВО  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1665547" y="1326745"/>
            <a:ext cx="7175028" cy="84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4"/>
              </a:spcBef>
              <a:spcAft>
                <a:spcPts val="406"/>
              </a:spcAft>
              <a:defRPr/>
            </a:pPr>
            <a:r>
              <a:rPr lang="ru-RU" sz="1300" b="1" spc="-16" dirty="0">
                <a:solidFill>
                  <a:srgbClr val="19502E"/>
                </a:solidFill>
                <a:latin typeface="Arial"/>
                <a:ea typeface="Proxima Nova"/>
              </a:rPr>
              <a:t>Цели кредитования:</a:t>
            </a:r>
            <a:endParaRPr dirty="0"/>
          </a:p>
          <a:p>
            <a:pPr marL="139303" indent="-139303">
              <a:spcBef>
                <a:spcPts val="244"/>
              </a:spcBef>
              <a:spcAft>
                <a:spcPts val="406"/>
              </a:spcAft>
              <a:buFontTx/>
              <a:buChar char="-"/>
              <a:defRPr/>
            </a:pPr>
            <a:r>
              <a:rPr lang="ru-RU" sz="1300" spc="-16" dirty="0">
                <a:latin typeface="Arial"/>
                <a:ea typeface="Proxima Nova"/>
              </a:rPr>
              <a:t>Строительство жилого дома по договору подряда</a:t>
            </a:r>
            <a:endParaRPr dirty="0"/>
          </a:p>
          <a:p>
            <a:pPr marL="139303" indent="-139303">
              <a:spcBef>
                <a:spcPts val="244"/>
              </a:spcBef>
              <a:spcAft>
                <a:spcPts val="406"/>
              </a:spcAft>
              <a:buFontTx/>
              <a:buChar char="-"/>
              <a:defRPr/>
            </a:pPr>
            <a:r>
              <a:rPr lang="ru-RU" sz="1300" spc="-16" dirty="0">
                <a:latin typeface="Arial"/>
                <a:ea typeface="Proxima Nova"/>
              </a:rPr>
              <a:t>Покупка земельного участка + строительство жилого дома по договору подряда</a:t>
            </a:r>
            <a:endParaRPr lang="ru-RU" sz="1000" spc="-13" dirty="0">
              <a:latin typeface="Proxima Nova"/>
              <a:ea typeface="Proxima Nova"/>
              <a:cs typeface="Proxima Nova"/>
            </a:endParaRPr>
          </a:p>
        </p:txBody>
      </p:sp>
      <p:sp>
        <p:nvSpPr>
          <p:cNvPr id="61" name="object 9"/>
          <p:cNvSpPr txBox="1"/>
          <p:nvPr/>
        </p:nvSpPr>
        <p:spPr bwMode="auto">
          <a:xfrm>
            <a:off x="1501425" y="4186613"/>
            <a:ext cx="5142846" cy="567728"/>
          </a:xfrm>
          <a:prstGeom prst="rect">
            <a:avLst/>
          </a:prstGeom>
        </p:spPr>
        <p:txBody>
          <a:bodyPr vert="horz" wrap="square" lIns="0" tIns="12897" rIns="0" bIns="0" rtlCol="0">
            <a:spAutoFit/>
          </a:bodyPr>
          <a:lstStyle/>
          <a:p>
            <a:pPr algn="just">
              <a:spcBef>
                <a:spcPts val="650"/>
              </a:spcBef>
              <a:spcAft>
                <a:spcPts val="650"/>
              </a:spcAft>
              <a:defRPr/>
            </a:pPr>
            <a:r>
              <a:rPr lang="ru-RU" sz="1300" b="1" spc="-13">
                <a:solidFill>
                  <a:srgbClr val="19502E"/>
                </a:solidFill>
                <a:latin typeface="Proxima Nova"/>
                <a:ea typeface="Proxima Nova"/>
                <a:cs typeface="Proxima Nova"/>
              </a:rPr>
              <a:t>ПОРЯДОК ОПЛАТЫ ДОГОВОРА ПОДРЯДА </a:t>
            </a:r>
            <a:endParaRPr/>
          </a:p>
          <a:p>
            <a:pPr algn="just">
              <a:spcBef>
                <a:spcPts val="650"/>
              </a:spcBef>
              <a:spcAft>
                <a:spcPts val="650"/>
              </a:spcAft>
              <a:defRPr/>
            </a:pPr>
            <a:endParaRPr lang="ru-RU" sz="1150" spc="-13">
              <a:latin typeface="Proxima Nova"/>
              <a:ea typeface="Proxima Nova"/>
              <a:cs typeface="Proxima Nova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1394279" y="4963843"/>
            <a:ext cx="6581166" cy="820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spcBef>
                <a:spcPts val="488"/>
              </a:spcBef>
              <a:defRPr/>
            </a:pPr>
            <a:r>
              <a:rPr lang="ru-RU" sz="1150" spc="-13">
                <a:latin typeface="Proxima Nova"/>
                <a:ea typeface="Proxima Nova"/>
                <a:cs typeface="Proxima Nova"/>
              </a:rPr>
              <a:t>-     </a:t>
            </a:r>
            <a:r>
              <a:rPr lang="ru-RU" sz="1300" spc="-13">
                <a:latin typeface="Proxima Nova"/>
                <a:ea typeface="Proxima Nova"/>
                <a:cs typeface="Proxima Nova"/>
              </a:rPr>
              <a:t>30% - после подписания Договора подряда и сметы строительства,</a:t>
            </a:r>
            <a:endParaRPr/>
          </a:p>
          <a:p>
            <a:pPr marL="232172" indent="-232172" defTabSz="742950">
              <a:spcBef>
                <a:spcPts val="488"/>
              </a:spcBef>
              <a:buFontTx/>
              <a:buChar char="-"/>
              <a:defRPr/>
            </a:pPr>
            <a:r>
              <a:rPr lang="ru-RU" sz="1300" spc="-13">
                <a:latin typeface="Proxima Nova"/>
                <a:ea typeface="Proxima Nova"/>
                <a:cs typeface="Proxima Nova"/>
              </a:rPr>
              <a:t>30% - возведение фундамента,</a:t>
            </a:r>
            <a:endParaRPr/>
          </a:p>
          <a:p>
            <a:pPr marL="232172" indent="-232172" defTabSz="742950">
              <a:spcBef>
                <a:spcPts val="488"/>
              </a:spcBef>
              <a:buFontTx/>
              <a:buChar char="-"/>
              <a:defRPr/>
            </a:pPr>
            <a:r>
              <a:rPr lang="ru-RU" sz="1300" spc="-13">
                <a:latin typeface="Proxima Nova"/>
                <a:ea typeface="Proxima Nova"/>
                <a:cs typeface="Proxima Nova"/>
              </a:rPr>
              <a:t>40% - по факту завершения строительства жилого дома</a:t>
            </a:r>
            <a:endParaRPr/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424098" y="4411659"/>
            <a:ext cx="9042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88"/>
              </a:spcBef>
              <a:defRPr/>
            </a:pPr>
            <a:r>
              <a:rPr lang="ru-RU" sz="1300" spc="-16">
                <a:latin typeface="Arial"/>
                <a:ea typeface="Proxima Nova"/>
              </a:rPr>
              <a:t>Денежные средства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работ: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370593" y="2016879"/>
            <a:ext cx="44880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spc="-16">
                <a:latin typeface="Arial"/>
                <a:ea typeface="Proxima Nova"/>
              </a:rPr>
              <a:t>Строительство осуществляется аккредитованной в Банке подрядной организацией </a:t>
            </a:r>
            <a:endParaRPr/>
          </a:p>
          <a:p>
            <a:pPr>
              <a:defRPr/>
            </a:pPr>
            <a:r>
              <a:rPr lang="ru-RU" sz="1300" spc="-13">
                <a:latin typeface="Proxima Nova"/>
                <a:ea typeface="Proxima Nova"/>
                <a:cs typeface="Proxima Nova"/>
              </a:rPr>
              <a:t>Срок строительства не более 24-х месяцев</a:t>
            </a:r>
            <a:endParaRPr/>
          </a:p>
          <a:p>
            <a:pPr>
              <a:defRPr/>
            </a:pPr>
            <a:endParaRPr lang="ru-RU" sz="1300" spc="-13">
              <a:latin typeface="Proxima Nova"/>
              <a:ea typeface="Proxima Nova"/>
              <a:cs typeface="Proxima Nova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359149" y="2729243"/>
            <a:ext cx="45109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300" b="1" spc="-13" dirty="0">
              <a:solidFill>
                <a:srgbClr val="19502E"/>
              </a:solidFill>
              <a:latin typeface="Proxima Nova"/>
              <a:ea typeface="Proxima Nova"/>
              <a:cs typeface="Proxima Nova"/>
            </a:endParaRPr>
          </a:p>
          <a:p>
            <a:pPr algn="just">
              <a:defRPr/>
            </a:pPr>
            <a:r>
              <a:rPr lang="ru-RU" sz="1300" b="1" spc="-13" dirty="0">
                <a:solidFill>
                  <a:srgbClr val="19502E"/>
                </a:solidFill>
                <a:latin typeface="Proxima Nova"/>
                <a:ea typeface="Proxima Nova"/>
                <a:cs typeface="Proxima Nova"/>
              </a:rPr>
              <a:t>ТРЕБОВАНИЯ К УЧАСТКУ:</a:t>
            </a:r>
            <a:endParaRPr dirty="0"/>
          </a:p>
          <a:p>
            <a:pPr algn="just">
              <a:defRPr/>
            </a:pPr>
            <a:r>
              <a:rPr lang="ru-RU" sz="1300" spc="-13" dirty="0">
                <a:latin typeface="Proxima Nova"/>
                <a:ea typeface="Proxima Nova"/>
                <a:cs typeface="Proxima Nova"/>
              </a:rPr>
              <a:t>- Земельный участок должен находиться в сельской местности </a:t>
            </a:r>
            <a:endParaRPr dirty="0"/>
          </a:p>
          <a:p>
            <a:pPr algn="just">
              <a:defRPr/>
            </a:pPr>
            <a:r>
              <a:rPr lang="ru-RU" sz="1300" spc="-13" dirty="0">
                <a:latin typeface="Proxima Nova"/>
                <a:ea typeface="Proxima Nova"/>
                <a:cs typeface="Proxima Nova"/>
              </a:rPr>
              <a:t>- Наличие разрешения/уведомления на строительство</a:t>
            </a:r>
            <a:endParaRPr dirty="0"/>
          </a:p>
          <a:p>
            <a:pPr algn="just">
              <a:defRPr/>
            </a:pPr>
            <a:r>
              <a:rPr lang="ru-RU" sz="1300" spc="-13" dirty="0">
                <a:latin typeface="Proxima Nova"/>
                <a:ea typeface="Proxima Nova"/>
                <a:cs typeface="Proxima Nova"/>
              </a:rPr>
              <a:t>- Категория земель: ИЖС, ЛПХ</a:t>
            </a:r>
            <a:endParaRPr dirty="0"/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1501426" y="1489344"/>
            <a:ext cx="301794" cy="237867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 extrusionOk="0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450"/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1497153" y="1212344"/>
            <a:ext cx="301794" cy="228802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 extrusionOk="0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45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359150" y="1162869"/>
            <a:ext cx="9398128" cy="4734334"/>
          </a:xfrm>
          <a:prstGeom prst="roundRect">
            <a:avLst>
              <a:gd name="adj" fmla="val 9021"/>
            </a:avLst>
          </a:prstGeom>
          <a:noFill/>
          <a:ln w="3175">
            <a:solidFill>
              <a:srgbClr val="255E2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200">
              <a:solidFill>
                <a:srgbClr val="19502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96124" y="2105382"/>
            <a:ext cx="3761154" cy="20812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84006" y="669462"/>
            <a:ext cx="1473272" cy="36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1258</Words>
  <Application>Microsoft Office PowerPoint</Application>
  <PresentationFormat>Произвольный</PresentationFormat>
  <Paragraphs>195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АО «Россельхозбанк»   Государственная программа «Комплексное развитие сельских территорий» </vt:lpstr>
      <vt:lpstr>Презентация PowerPoint</vt:lpstr>
      <vt:lpstr>Потребительский кредит с государственной поддержкой для жителей села</vt:lpstr>
      <vt:lpstr>Сделайте несколько простых шагов и получите потребительский кредит по льготной процентной ставке</vt:lpstr>
      <vt:lpstr>Потребительский кредит с государственной поддержкой для жителей села</vt:lpstr>
      <vt:lpstr>Потребительский кредит с государственной поддержкой для жителей села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Расторгуева Лилия Альбертовна</dc:creator>
  <cp:lastModifiedBy>Пользователь</cp:lastModifiedBy>
  <cp:revision>13</cp:revision>
  <dcterms:created xsi:type="dcterms:W3CDTF">2024-05-27T08:43:14Z</dcterms:created>
  <dcterms:modified xsi:type="dcterms:W3CDTF">2024-05-28T11:28:07Z</dcterms:modified>
</cp:coreProperties>
</file>